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3" r:id="rId2"/>
    <p:sldId id="260" r:id="rId3"/>
    <p:sldId id="265" r:id="rId4"/>
    <p:sldId id="264" r:id="rId5"/>
    <p:sldId id="267" r:id="rId6"/>
    <p:sldId id="270" r:id="rId7"/>
    <p:sldId id="268" r:id="rId8"/>
    <p:sldId id="269" r:id="rId9"/>
    <p:sldId id="271" r:id="rId10"/>
    <p:sldId id="272" r:id="rId11"/>
    <p:sldId id="273"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00" r:id="rId27"/>
    <p:sldId id="274" r:id="rId28"/>
    <p:sldId id="275" r:id="rId29"/>
    <p:sldId id="325" r:id="rId30"/>
    <p:sldId id="309" r:id="rId31"/>
    <p:sldId id="310"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er Finan" initials="EF" lastIdx="15" clrIdx="0">
    <p:extLst>
      <p:ext uri="{19B8F6BF-5375-455C-9EA6-DF929625EA0E}">
        <p15:presenceInfo xmlns:p15="http://schemas.microsoft.com/office/powerpoint/2012/main" userId="626b18e0bedbdb25" providerId="Windows Live"/>
      </p:ext>
    </p:extLst>
  </p:cmAuthor>
  <p:cmAuthor id="2" name="Latchman, Andrew" initials="LA" lastIdx="6" clrIdx="1">
    <p:extLst>
      <p:ext uri="{19B8F6BF-5375-455C-9EA6-DF929625EA0E}">
        <p15:presenceInfo xmlns:p15="http://schemas.microsoft.com/office/powerpoint/2012/main" userId="S::latchm@mcmaster.ca::612b23b8-460e-4c71-a75a-83de8b0872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C5DF7-8995-07C4-F05A-C64AD6CE27C0}" v="2" dt="2021-09-06T23:41:50.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83051" autoAdjust="0"/>
  </p:normalViewPr>
  <p:slideViewPr>
    <p:cSldViewPr>
      <p:cViewPr varScale="1">
        <p:scale>
          <a:sx n="92" d="100"/>
          <a:sy n="92" d="100"/>
        </p:scale>
        <p:origin x="215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066B0-960B-46BA-9756-C9D030A5108F}" type="datetimeFigureOut">
              <a:rPr lang="en-CA" smtClean="0"/>
              <a:pPr/>
              <a:t>2021-11-05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EF095-98A1-4BD3-B7D3-3DE745826CE1}" type="slidenum">
              <a:rPr lang="en-CA" smtClean="0"/>
              <a:pPr/>
              <a:t>‹#›</a:t>
            </a:fld>
            <a:endParaRPr lang="en-CA"/>
          </a:p>
        </p:txBody>
      </p:sp>
    </p:spTree>
    <p:extLst>
      <p:ext uri="{BB962C8B-B14F-4D97-AF65-F5344CB8AC3E}">
        <p14:creationId xmlns:p14="http://schemas.microsoft.com/office/powerpoint/2010/main" val="30353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our presentation on the NRP 8</a:t>
            </a:r>
            <a:r>
              <a:rPr lang="en-US" baseline="30000" dirty="0"/>
              <a:t>th</a:t>
            </a:r>
            <a:r>
              <a:rPr lang="en-US" dirty="0"/>
              <a:t> edition in Canada; a review of new recommendations and their rationale</a:t>
            </a:r>
          </a:p>
        </p:txBody>
      </p:sp>
      <p:sp>
        <p:nvSpPr>
          <p:cNvPr id="4" name="Slide Number Placeholder 3"/>
          <p:cNvSpPr>
            <a:spLocks noGrp="1"/>
          </p:cNvSpPr>
          <p:nvPr>
            <p:ph type="sldNum" sz="quarter" idx="5"/>
          </p:nvPr>
        </p:nvSpPr>
        <p:spPr/>
        <p:txBody>
          <a:bodyPr/>
          <a:lstStyle/>
          <a:p>
            <a:fld id="{C8EEF095-98A1-4BD3-B7D3-3DE745826CE1}" type="slidenum">
              <a:rPr lang="en-CA" smtClean="0"/>
              <a:pPr/>
              <a:t>1</a:t>
            </a:fld>
            <a:endParaRPr lang="en-CA"/>
          </a:p>
        </p:txBody>
      </p:sp>
    </p:spTree>
    <p:extLst>
      <p:ext uri="{BB962C8B-B14F-4D97-AF65-F5344CB8AC3E}">
        <p14:creationId xmlns:p14="http://schemas.microsoft.com/office/powerpoint/2010/main" val="297455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the past the epinephrine dose range is 0.01-0.03 mg/kg via IV/IO route and 0.05-0.1mg/kg via ETT. The IV/IO routes remain preferred though the ETT route can be used while awaiting intravenous access. </a:t>
            </a:r>
          </a:p>
          <a:p>
            <a:r>
              <a:rPr lang="en-US" dirty="0"/>
              <a:t>The 8</a:t>
            </a:r>
            <a:r>
              <a:rPr lang="en-US" baseline="30000" dirty="0"/>
              <a:t>th</a:t>
            </a:r>
            <a:r>
              <a:rPr lang="en-US" dirty="0"/>
              <a:t> edition introduces an abbreviated initial dose of 0.02mg/kg IV and 0.1 mg/kg for ETT. The ETT dose is the same as the previous abbreviated dose used for this route by the CPS however we will no longer recommend a maximum dose via the ETT, </a:t>
            </a:r>
            <a:r>
              <a:rPr lang="en-US" dirty="0" err="1"/>
              <a:t>ie</a:t>
            </a:r>
            <a:r>
              <a:rPr lang="en-US" dirty="0"/>
              <a:t> a 4 kg infant would now receive 0.4mg as ETT dose. This is in line with the AAP recommendations and as such there will no longer be a separate CPS medication table. </a:t>
            </a:r>
          </a:p>
          <a:p>
            <a:endParaRPr lang="en-US" dirty="0"/>
          </a:p>
          <a:p>
            <a:r>
              <a:rPr lang="en-US" dirty="0"/>
              <a:t>The choice of 0.02 mg/kg as the abbreviated dosage is based primarily around educational efficiency. The updated recommendation is that the IV dose is flushed with 3cc normal saline irrespective of gestational age or birthweight. Dr </a:t>
            </a:r>
            <a:r>
              <a:rPr lang="en-US" dirty="0" err="1"/>
              <a:t>Soraisham</a:t>
            </a:r>
            <a:r>
              <a:rPr lang="en-US" dirty="0"/>
              <a:t> will review some of the science related to these changes later in the talk. </a:t>
            </a:r>
          </a:p>
          <a:p>
            <a:endParaRPr lang="en-US" dirty="0"/>
          </a:p>
          <a:p>
            <a:r>
              <a:rPr lang="en-US" dirty="0"/>
              <a:t>As in past editions, epinephrine doses can be repeated every 3-5 mins  however given the range in dosing and initial dose suggestions, the textbook notes that if the first dose was 0.02mg/kg IV or lower, one can consider increasing the dosage in subsequent doses </a:t>
            </a:r>
          </a:p>
        </p:txBody>
      </p:sp>
      <p:sp>
        <p:nvSpPr>
          <p:cNvPr id="4" name="Slide Number Placeholder 3"/>
          <p:cNvSpPr>
            <a:spLocks noGrp="1"/>
          </p:cNvSpPr>
          <p:nvPr>
            <p:ph type="sldNum" sz="quarter" idx="5"/>
          </p:nvPr>
        </p:nvSpPr>
        <p:spPr/>
        <p:txBody>
          <a:bodyPr/>
          <a:lstStyle/>
          <a:p>
            <a:fld id="{C8EEF095-98A1-4BD3-B7D3-3DE745826CE1}" type="slidenum">
              <a:rPr lang="en-CA" smtClean="0"/>
              <a:pPr/>
              <a:t>10</a:t>
            </a:fld>
            <a:endParaRPr lang="en-CA"/>
          </a:p>
        </p:txBody>
      </p:sp>
    </p:spTree>
    <p:extLst>
      <p:ext uri="{BB962C8B-B14F-4D97-AF65-F5344CB8AC3E}">
        <p14:creationId xmlns:p14="http://schemas.microsoft.com/office/powerpoint/2010/main" val="204466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the 7</a:t>
            </a:r>
            <a:r>
              <a:rPr lang="en-US" baseline="30000" dirty="0"/>
              <a:t>th</a:t>
            </a:r>
            <a:r>
              <a:rPr lang="en-US" dirty="0"/>
              <a:t> edition, normal saline remains the crystalloid volume expander of choice however as in the past, judicious use of volume expanders is recommended in particular in preterm infants at risk of intraventricular hemorrhage. Volume expanders should be reserved for situations in which there is a significant history or clinical concern for </a:t>
            </a:r>
            <a:r>
              <a:rPr lang="en-US" dirty="0" err="1"/>
              <a:t>hypovolaemia</a:t>
            </a:r>
            <a:r>
              <a:rPr lang="en-US" dirty="0"/>
              <a:t>. If concerns for </a:t>
            </a:r>
            <a:r>
              <a:rPr lang="en-US" dirty="0" err="1"/>
              <a:t>anaemia</a:t>
            </a:r>
            <a:r>
              <a:rPr lang="en-US" dirty="0"/>
              <a:t>, emergency 0- blood may be required. As always, if the infant is not responding to resuscitation efforts, it is important to consider other etiologies such a pneumothorax which would require thoracocentesis. </a:t>
            </a:r>
          </a:p>
          <a:p>
            <a:endParaRPr lang="en-US" dirty="0"/>
          </a:p>
          <a:p>
            <a:r>
              <a:rPr lang="en-US" dirty="0"/>
              <a:t>The 8</a:t>
            </a:r>
            <a:r>
              <a:rPr lang="en-US" baseline="30000" dirty="0"/>
              <a:t>th</a:t>
            </a:r>
            <a:r>
              <a:rPr lang="en-US" dirty="0"/>
              <a:t> edition notes that 20 minutes may be a reasonable timeframe in which to consider discontinuation of resuscitative efforts if no response but notes that this is “individualized based on patient and contextual factors”. Dr </a:t>
            </a:r>
            <a:r>
              <a:rPr lang="en-US" dirty="0" err="1"/>
              <a:t>Soraisham</a:t>
            </a:r>
            <a:r>
              <a:rPr lang="en-US" dirty="0"/>
              <a:t> will also refer to some of literature related to this topic in his upcoming slides. </a:t>
            </a:r>
          </a:p>
        </p:txBody>
      </p:sp>
      <p:sp>
        <p:nvSpPr>
          <p:cNvPr id="4" name="Slide Number Placeholder 3"/>
          <p:cNvSpPr>
            <a:spLocks noGrp="1"/>
          </p:cNvSpPr>
          <p:nvPr>
            <p:ph type="sldNum" sz="quarter" idx="5"/>
          </p:nvPr>
        </p:nvSpPr>
        <p:spPr/>
        <p:txBody>
          <a:bodyPr/>
          <a:lstStyle/>
          <a:p>
            <a:fld id="{C8EEF095-98A1-4BD3-B7D3-3DE745826CE1}" type="slidenum">
              <a:rPr lang="en-CA" smtClean="0"/>
              <a:pPr/>
              <a:t>11</a:t>
            </a:fld>
            <a:endParaRPr lang="en-CA"/>
          </a:p>
        </p:txBody>
      </p:sp>
    </p:spTree>
    <p:extLst>
      <p:ext uri="{BB962C8B-B14F-4D97-AF65-F5344CB8AC3E}">
        <p14:creationId xmlns:p14="http://schemas.microsoft.com/office/powerpoint/2010/main" val="310391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 will now hand over to Dr Soraisham who will review the relevant science underlying some of the changes we have just discussed .</a:t>
            </a:r>
          </a:p>
          <a:p>
            <a:endParaRPr lang="en-US" dirty="0"/>
          </a:p>
          <a:p>
            <a:r>
              <a:rPr lang="en-US" dirty="0"/>
              <a:t>Thank you Emer. I will review the relevant science underlying updated recommendations.</a:t>
            </a:r>
          </a:p>
          <a:p>
            <a:r>
              <a:rPr lang="en-US" dirty="0"/>
              <a:t>Resuscitation science is based</a:t>
            </a:r>
            <a:r>
              <a:rPr lang="en-US" baseline="0" dirty="0"/>
              <a:t> on the ILCOR review (International Liaison Committee on Resuscitation- it is consortium of experts from 7 resuscitation councils around the world, The Neonatal task force of ILCOR evaluates current state of resuscitation science and publishes the consensus statement and recommendation. Now it is published continuously instead of every 5 years in the past.</a:t>
            </a:r>
            <a:endParaRPr lang="en-US" dirty="0"/>
          </a:p>
          <a:p>
            <a:endParaRPr lang="en-US"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12</a:t>
            </a:fld>
            <a:endParaRPr lang="en-CA"/>
          </a:p>
        </p:txBody>
      </p:sp>
    </p:spTree>
    <p:extLst>
      <p:ext uri="{BB962C8B-B14F-4D97-AF65-F5344CB8AC3E}">
        <p14:creationId xmlns:p14="http://schemas.microsoft.com/office/powerpoint/2010/main" val="46590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Delayed</a:t>
            </a:r>
            <a:r>
              <a:rPr lang="en-US" baseline="0" dirty="0"/>
              <a:t> cord clamping (DCC) for at least 30 to 60 sec is recommended for term and preterm infants who do not require resuscitation at birth. This is based on the findings that DCC improves hemodynamic stability and preterm infants who receive DCC are less likely to receive inotropes and blood transfusion while term infants are more likely to have improved hematological parameters ( increased Hb and ferritin at 3-6 months). </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13</a:t>
            </a:fld>
            <a:endParaRPr lang="en-CA"/>
          </a:p>
        </p:txBody>
      </p:sp>
    </p:spTree>
    <p:extLst>
      <p:ext uri="{BB962C8B-B14F-4D97-AF65-F5344CB8AC3E}">
        <p14:creationId xmlns:p14="http://schemas.microsoft.com/office/powerpoint/2010/main" val="19165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the optimal timing of cord clamping for non-vigorous infants who require immediate resuscitation is not known. Research is ongoing on resuscitation with intact placental circulation. </a:t>
            </a:r>
          </a:p>
          <a:p>
            <a:endParaRPr lang="en-US" baseline="0" dirty="0"/>
          </a:p>
          <a:p>
            <a:r>
              <a:rPr lang="en-US" baseline="0" dirty="0"/>
              <a:t>Within the clinical setting however, while some initial suction or stimulation with the cord intact may be reasonable if the infant requires further intervention such as PPV it is currently recommended that the cord is cut and the infant is brought to the overbed warmer for resuscitation. </a:t>
            </a:r>
          </a:p>
          <a:p>
            <a:endParaRPr lang="en-US" baseline="0" dirty="0"/>
          </a:p>
          <a:p>
            <a:r>
              <a:rPr lang="en-US" sz="1200" b="0" i="0" u="none" strike="noStrike" kern="1200" baseline="0" dirty="0">
                <a:solidFill>
                  <a:schemeClr val="tx1"/>
                </a:solidFill>
                <a:latin typeface="+mn-lt"/>
                <a:ea typeface="+mn-ea"/>
                <a:cs typeface="+mn-cs"/>
              </a:rPr>
              <a:t>Early cord clamping should be considered for cases when placental transfusion is unlikely to occur, such as maternal hemorrhage or hemodynamic instability, placental abruption, or placenta previa. </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14</a:t>
            </a:fld>
            <a:endParaRPr lang="en-CA"/>
          </a:p>
        </p:txBody>
      </p:sp>
    </p:spTree>
    <p:extLst>
      <p:ext uri="{BB962C8B-B14F-4D97-AF65-F5344CB8AC3E}">
        <p14:creationId xmlns:p14="http://schemas.microsoft.com/office/powerpoint/2010/main" val="405311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Cord milking (CM) has been used as</a:t>
            </a:r>
            <a:r>
              <a:rPr lang="en-US" baseline="0" dirty="0"/>
              <a:t> an alternative to DCC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Cord milking can be done either after the cord is cut or when the cord is still intact (before cord clamp is applied)</a:t>
            </a:r>
            <a:endParaRPr lang="en-US" dirty="0"/>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15</a:t>
            </a:fld>
            <a:endParaRPr lang="en-US" dirty="0"/>
          </a:p>
        </p:txBody>
      </p:sp>
    </p:spTree>
    <p:extLst>
      <p:ext uri="{BB962C8B-B14F-4D97-AF65-F5344CB8AC3E}">
        <p14:creationId xmlns:p14="http://schemas.microsoft.com/office/powerpoint/2010/main" val="47874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multicentre trial,</a:t>
            </a:r>
            <a:r>
              <a:rPr lang="en-US" baseline="0" dirty="0"/>
              <a:t> Katheria et all compared DCC versus CM. There was a significant increase in incidence of severe IVH among CM compared to DCC groups among infants &lt;28 weeks ( 22% versus 6%). Hence umbilical cord milking is not recommended for infants &lt;28 weeks.</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16</a:t>
            </a:fld>
            <a:endParaRPr lang="en-CA"/>
          </a:p>
        </p:txBody>
      </p:sp>
    </p:spTree>
    <p:extLst>
      <p:ext uri="{BB962C8B-B14F-4D97-AF65-F5344CB8AC3E}">
        <p14:creationId xmlns:p14="http://schemas.microsoft.com/office/powerpoint/2010/main" val="7196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Cord</a:t>
            </a:r>
            <a:r>
              <a:rPr lang="en-US" baseline="0" dirty="0"/>
              <a:t> milking leads to sudden increase in venous return to the right atrium, then through the patent foramen </a:t>
            </a:r>
            <a:r>
              <a:rPr lang="en-US" baseline="0" dirty="0" err="1"/>
              <a:t>ovale</a:t>
            </a:r>
            <a:r>
              <a:rPr lang="en-US" baseline="0" dirty="0"/>
              <a:t> to the left side of the heart and to the aorta. Lack of cerebral autoregulation and right to left ductal shunt results in sudden fluctuation in blood flow to the immature and fragile germinal matrix of the brain, resulting in Intraventricular hemorrhage. Hence umbilical cord milking is not recommended in the 8</a:t>
            </a:r>
            <a:r>
              <a:rPr lang="en-US" baseline="30000" dirty="0"/>
              <a:t>th</a:t>
            </a:r>
            <a:r>
              <a:rPr lang="en-US" baseline="0" dirty="0"/>
              <a:t> edition.</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B05D28E-5A49-4D67-95C7-C324AF31A47E}"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4075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Sustained Lung Inflations (SLI) are not used in the NRP algorithm, they are incorporated into </a:t>
            </a:r>
            <a:r>
              <a:rPr lang="en-US" baseline="0" dirty="0"/>
              <a:t>certain resuscitation council guidelines around the world.  </a:t>
            </a:r>
          </a:p>
          <a:p>
            <a:r>
              <a:rPr lang="en-US" sz="1200" b="0" i="0" u="none" strike="noStrike" kern="1200" baseline="0" dirty="0">
                <a:solidFill>
                  <a:schemeClr val="tx1"/>
                </a:solidFill>
                <a:latin typeface="+mn-lt"/>
                <a:ea typeface="+mn-ea"/>
                <a:cs typeface="+mn-cs"/>
              </a:rPr>
              <a:t>Multiple clinical trials of SLI have been published after the 2015 recommendations ( including the SAIL trial) prompting this recent systemic review. </a:t>
            </a:r>
            <a:endParaRPr lang="en-US" baseline="0" dirty="0"/>
          </a:p>
          <a:p>
            <a:r>
              <a:rPr lang="en-US" baseline="0" dirty="0"/>
              <a:t>This meta-analysis of 10 trials which included 1502 newborns </a:t>
            </a:r>
            <a:r>
              <a:rPr lang="en-US" sz="1200" b="0" i="0" u="none" strike="noStrike" kern="1200" baseline="0" dirty="0">
                <a:solidFill>
                  <a:schemeClr val="tx1"/>
                </a:solidFill>
                <a:latin typeface="+mn-lt"/>
                <a:ea typeface="+mn-ea"/>
                <a:cs typeface="+mn-cs"/>
              </a:rPr>
              <a:t>who received PPV for bradycardia or ineffective respirations at birth showed no benefit or harm from initiating PPV with sustained inflation &gt; 1 second compared with initiating PPV with intermittent inflations lasting 1 second or less.</a:t>
            </a:r>
            <a:endParaRPr lang="en-US" baseline="0" dirty="0"/>
          </a:p>
          <a:p>
            <a:r>
              <a:rPr lang="en-US" baseline="0" dirty="0"/>
              <a:t>However, there was an association between SLI and increased mortality in infants &lt;29 </a:t>
            </a:r>
            <a:r>
              <a:rPr lang="en-US" baseline="0" dirty="0" err="1"/>
              <a:t>wks</a:t>
            </a:r>
            <a:r>
              <a:rPr lang="en-US" baseline="0" dirty="0"/>
              <a:t> and therefore SLI is not recommended </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18</a:t>
            </a:fld>
            <a:endParaRPr lang="en-CA"/>
          </a:p>
        </p:txBody>
      </p:sp>
    </p:spTree>
    <p:extLst>
      <p:ext uri="{BB962C8B-B14F-4D97-AF65-F5344CB8AC3E}">
        <p14:creationId xmlns:p14="http://schemas.microsoft.com/office/powerpoint/2010/main" val="19325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suggested 8</a:t>
            </a:r>
            <a:r>
              <a:rPr lang="en-US" baseline="30000" dirty="0"/>
              <a:t>th</a:t>
            </a:r>
            <a:r>
              <a:rPr lang="en-US" dirty="0"/>
              <a:t> edition epinephrine dosage is</a:t>
            </a:r>
            <a:r>
              <a:rPr lang="en-US" baseline="0" dirty="0"/>
              <a:t> 0.02 mg/kg  (to enhance the educational efficiency).  The current dose ranges are extrapolated from the adult data. </a:t>
            </a:r>
          </a:p>
          <a:p>
            <a:endParaRPr lang="en-US" dirty="0"/>
          </a:p>
          <a:p>
            <a:r>
              <a:rPr lang="en-US" dirty="0"/>
              <a:t>The 7</a:t>
            </a:r>
            <a:r>
              <a:rPr lang="en-US" baseline="30000" dirty="0"/>
              <a:t>th</a:t>
            </a:r>
            <a:r>
              <a:rPr lang="en-US" dirty="0"/>
              <a:t> edition NRP recommended flush volume of 0.5-1 cc  only clears epinephrine past the 5 Fr UVC which has an internal volume of 0.55 cc</a:t>
            </a:r>
            <a:r>
              <a:rPr lang="en-US" baseline="0" dirty="0"/>
              <a:t> and as such may deposit the medication in the umbilical vein /liver.</a:t>
            </a:r>
            <a:endParaRPr lang="en-US" dirty="0"/>
          </a:p>
          <a:p>
            <a:r>
              <a:rPr lang="en-US" sz="1200" b="0" i="0" u="none" strike="noStrike" kern="1200" baseline="0" dirty="0">
                <a:solidFill>
                  <a:schemeClr val="tx1"/>
                </a:solidFill>
                <a:latin typeface="+mn-lt"/>
                <a:ea typeface="+mn-ea"/>
                <a:cs typeface="+mn-cs"/>
              </a:rPr>
              <a:t>In the absence of umbilical blood flow (as in cardiac arrest), the inlet of the ductus venosus (DV) offers higher resistance to flow. The terminal portion of the inferior vena cava and DV do not have valves and pressure from chest compressions can potentially cause backflow.</a:t>
            </a:r>
          </a:p>
          <a:p>
            <a:r>
              <a:rPr lang="en-US" sz="1200" b="0" i="0" u="none" strike="noStrike" kern="1200" baseline="0" dirty="0">
                <a:solidFill>
                  <a:schemeClr val="tx1"/>
                </a:solidFill>
                <a:latin typeface="+mn-lt"/>
                <a:ea typeface="+mn-ea"/>
                <a:cs typeface="+mn-cs"/>
              </a:rPr>
              <a:t>Epinephrine increases portal venous resistance promoting distribution within the liver. </a:t>
            </a:r>
          </a:p>
          <a:p>
            <a:r>
              <a:rPr lang="en-US" sz="1200" b="0" i="0" u="none" strike="noStrike" kern="1200" baseline="0" dirty="0">
                <a:solidFill>
                  <a:schemeClr val="tx1"/>
                </a:solidFill>
                <a:latin typeface="+mn-lt"/>
                <a:ea typeface="+mn-ea"/>
                <a:cs typeface="+mn-cs"/>
              </a:rPr>
              <a:t>Epinephrine delivery to the right atrium can potentially be enhanced by a quick flush with a mini-bolus to maintain patency of the DV and enhance delivery to the heart in the absence of spontaneous circulation.</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19</a:t>
            </a:fld>
            <a:endParaRPr lang="en-CA"/>
          </a:p>
        </p:txBody>
      </p:sp>
    </p:spTree>
    <p:extLst>
      <p:ext uri="{BB962C8B-B14F-4D97-AF65-F5344CB8AC3E}">
        <p14:creationId xmlns:p14="http://schemas.microsoft.com/office/powerpoint/2010/main" val="71341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t>Neither myself or Dr </a:t>
            </a:r>
            <a:r>
              <a:rPr lang="en-CA" sz="1600" dirty="0" err="1"/>
              <a:t>Soraisham</a:t>
            </a:r>
            <a:r>
              <a:rPr lang="en-CA" sz="1600" dirty="0"/>
              <a:t> have any conflicts to declare </a:t>
            </a:r>
          </a:p>
        </p:txBody>
      </p:sp>
      <p:sp>
        <p:nvSpPr>
          <p:cNvPr id="4" name="Slide Number Placeholder 3"/>
          <p:cNvSpPr>
            <a:spLocks noGrp="1"/>
          </p:cNvSpPr>
          <p:nvPr>
            <p:ph type="sldNum" sz="quarter" idx="10"/>
          </p:nvPr>
        </p:nvSpPr>
        <p:spPr/>
        <p:txBody>
          <a:bodyPr/>
          <a:lstStyle/>
          <a:p>
            <a:fld id="{C8EEF095-98A1-4BD3-B7D3-3DE745826CE1}" type="slidenum">
              <a:rPr lang="en-CA" smtClean="0"/>
              <a:pPr/>
              <a:t>2</a:t>
            </a:fld>
            <a:endParaRPr lang="en-CA"/>
          </a:p>
        </p:txBody>
      </p:sp>
    </p:spTree>
    <p:extLst>
      <p:ext uri="{BB962C8B-B14F-4D97-AF65-F5344CB8AC3E}">
        <p14:creationId xmlns:p14="http://schemas.microsoft.com/office/powerpoint/2010/main" val="302141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study, the term newborn lambs with cardiac arrest were randomised to  4 groups- (a) Low dose epinephrine ( 0.01mg/kg) followed by low flush volume (1ml) (b) Low dose epinephrine (0.01mg/kg) followed by high flush volume (3 ml/kg), (c) High dose epinephrine (0.03 mg/kg) followed by low flush volume (1 ml) and (d) High dose epinephrine (0.03 mg/kg) followed by high flush volume(3ml/kg).</a:t>
            </a:r>
          </a:p>
          <a:p>
            <a:r>
              <a:rPr lang="en-US" baseline="0" dirty="0"/>
              <a:t>-Highest (100%) return of spontaneous circulation (ROSC) was achieved with high dose epinephrine with higher flush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ROSC was five times faster with 0.03 mg/kg epinephrine compared with 0.01 mg/kg and three times faster with 3 mL/kg flush compared with 1 mL flush.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20</a:t>
            </a:fld>
            <a:endParaRPr lang="en-CA"/>
          </a:p>
        </p:txBody>
      </p:sp>
    </p:spTree>
    <p:extLst>
      <p:ext uri="{BB962C8B-B14F-4D97-AF65-F5344CB8AC3E}">
        <p14:creationId xmlns:p14="http://schemas.microsoft.com/office/powerpoint/2010/main" val="396645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 Epinephrine 0.03 mg/kg is associated with earlier and higher incidence of ROSC compared with the 0.01 mg/kg dose.</a:t>
            </a:r>
          </a:p>
          <a:p>
            <a:r>
              <a:rPr lang="en-US" sz="1200" b="0" i="0" u="none" strike="noStrike" kern="1200" baseline="0" dirty="0">
                <a:solidFill>
                  <a:schemeClr val="tx1"/>
                </a:solidFill>
                <a:latin typeface="+mn-lt"/>
                <a:ea typeface="+mn-ea"/>
                <a:cs typeface="+mn-cs"/>
              </a:rPr>
              <a:t>2    Administration of 0.03 mg/kg of epinephrine followed by a 3 mL/kg flush increases the incidence (100%) and quicker ROSC without higher HR or BP compared with 0.01 mg/kg dose.</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21</a:t>
            </a:fld>
            <a:endParaRPr lang="en-CA"/>
          </a:p>
        </p:txBody>
      </p:sp>
    </p:spTree>
    <p:extLst>
      <p:ext uri="{BB962C8B-B14F-4D97-AF65-F5344CB8AC3E}">
        <p14:creationId xmlns:p14="http://schemas.microsoft.com/office/powerpoint/2010/main" val="1111234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difficult</a:t>
            </a:r>
            <a:r>
              <a:rPr lang="en-US" baseline="0" dirty="0"/>
              <a:t> to decide how long to continue CPR at birth. Previously it was suggested to stop after 10 minutes of CPR with asystole.</a:t>
            </a:r>
          </a:p>
          <a:p>
            <a:r>
              <a:rPr lang="en-US" baseline="0" dirty="0"/>
              <a:t>In recent years,</a:t>
            </a:r>
            <a:r>
              <a:rPr lang="en-US" dirty="0"/>
              <a:t> long.-term outcomes for survivors requiring prolonged resuscitation have improved somewhat.</a:t>
            </a:r>
          </a:p>
          <a:p>
            <a:r>
              <a:rPr lang="en-US" dirty="0"/>
              <a:t>The ILCOR Neonatal Task Force  recently reviewed this</a:t>
            </a:r>
            <a:r>
              <a:rPr lang="en-US" baseline="0" dirty="0"/>
              <a:t> question </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22</a:t>
            </a:fld>
            <a:endParaRPr lang="en-CA"/>
          </a:p>
        </p:txBody>
      </p:sp>
    </p:spTree>
    <p:extLst>
      <p:ext uri="{BB962C8B-B14F-4D97-AF65-F5344CB8AC3E}">
        <p14:creationId xmlns:p14="http://schemas.microsoft.com/office/powerpoint/2010/main" val="327736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Systemic review was conducted by ILCOR-NLS task force.  A total of 15 studies were included with a total of 470 infants (no of infant in study- range from 3 -177 infants)</a:t>
            </a:r>
          </a:p>
          <a:p>
            <a:r>
              <a:rPr lang="en-US" sz="1200" b="0" i="0" u="none" strike="noStrike" kern="1200" baseline="0" dirty="0">
                <a:solidFill>
                  <a:schemeClr val="tx1"/>
                </a:solidFill>
                <a:latin typeface="+mn-lt"/>
                <a:ea typeface="+mn-ea"/>
                <a:cs typeface="+mn-cs"/>
              </a:rPr>
              <a:t>41% survived to discharge from hospital.</a:t>
            </a:r>
          </a:p>
          <a:p>
            <a:r>
              <a:rPr lang="en-US" sz="1200" b="0" i="0" u="none" strike="noStrike" kern="1200" baseline="0" dirty="0">
                <a:solidFill>
                  <a:schemeClr val="tx1"/>
                </a:solidFill>
                <a:latin typeface="+mn-lt"/>
                <a:ea typeface="+mn-ea"/>
                <a:cs typeface="+mn-cs"/>
              </a:rPr>
              <a:t>40% were alive at the time of follow up ( follow up: 4 months -8 years)</a:t>
            </a:r>
          </a:p>
          <a:p>
            <a:r>
              <a:rPr lang="en-US" sz="1200" b="0" i="0" u="none" strike="noStrike" kern="1200" baseline="0" dirty="0">
                <a:solidFill>
                  <a:schemeClr val="tx1"/>
                </a:solidFill>
                <a:latin typeface="+mn-lt"/>
                <a:ea typeface="+mn-ea"/>
                <a:cs typeface="+mn-cs"/>
              </a:rPr>
              <a:t>Among those who survived, 80 were followed and 11% survive without moderate-severe neurodevelopmental impairment(NDI); 18% had NDI.</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Failure to achieve ROSC in newborn despite 10 to 20 m of intensive resuscitation is associated with a high risk of mortality</a:t>
            </a:r>
          </a:p>
          <a:p>
            <a:r>
              <a:rPr lang="en-US" sz="1200" b="0" i="0" u="none" strike="noStrike" kern="1200" baseline="0" dirty="0">
                <a:solidFill>
                  <a:schemeClr val="tx1"/>
                </a:solidFill>
                <a:latin typeface="+mn-lt"/>
                <a:ea typeface="+mn-ea"/>
                <a:cs typeface="+mn-cs"/>
              </a:rPr>
              <a:t>and a high risk of moderate-to-severe neurodevelopmental impairment among survivors.</a:t>
            </a:r>
          </a:p>
          <a:p>
            <a:r>
              <a:rPr lang="en-US" sz="1200" b="0" i="0" u="none" strike="noStrike" kern="1200" baseline="0" dirty="0">
                <a:solidFill>
                  <a:schemeClr val="tx1"/>
                </a:solidFill>
                <a:latin typeface="+mn-lt"/>
                <a:ea typeface="+mn-ea"/>
                <a:cs typeface="+mn-cs"/>
              </a:rPr>
              <a:t>In recent years, long-term outcomes for survivors requiring  prolonged resuscitation have improved somewhat.</a:t>
            </a:r>
          </a:p>
          <a:p>
            <a:r>
              <a:rPr lang="en-US" sz="1200" b="0" i="0" u="none" strike="noStrike" kern="1200" baseline="0" dirty="0">
                <a:solidFill>
                  <a:schemeClr val="tx1"/>
                </a:solidFill>
                <a:latin typeface="+mn-lt"/>
                <a:ea typeface="+mn-ea"/>
                <a:cs typeface="+mn-cs"/>
              </a:rPr>
              <a:t>Follow up range from 4 month-8 years in above studies ( no of infant range from 3 -177 infants)</a:t>
            </a:r>
          </a:p>
          <a:p>
            <a:r>
              <a:rPr lang="en-US" sz="1200" b="0" i="0" u="none" strike="noStrike" kern="1200" baseline="0" dirty="0">
                <a:solidFill>
                  <a:schemeClr val="tx1"/>
                </a:solidFill>
                <a:latin typeface="+mn-lt"/>
                <a:ea typeface="+mn-ea"/>
                <a:cs typeface="+mn-cs"/>
              </a:rPr>
              <a:t>80 </a:t>
            </a:r>
            <a:r>
              <a:rPr lang="en-US" sz="1200" b="0" i="0" u="none" strike="noStrike" kern="1200" baseline="0" dirty="0" err="1">
                <a:solidFill>
                  <a:schemeClr val="tx1"/>
                </a:solidFill>
                <a:latin typeface="+mn-lt"/>
                <a:ea typeface="+mn-ea"/>
                <a:cs typeface="+mn-cs"/>
              </a:rPr>
              <a:t>suvivors</a:t>
            </a:r>
            <a:r>
              <a:rPr lang="en-US" sz="1200" b="0" i="0" u="none" strike="noStrike" kern="1200" baseline="0" dirty="0">
                <a:solidFill>
                  <a:schemeClr val="tx1"/>
                </a:solidFill>
                <a:latin typeface="+mn-lt"/>
                <a:ea typeface="+mn-ea"/>
                <a:cs typeface="+mn-cs"/>
              </a:rPr>
              <a:t> were assessed for the NDI</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23</a:t>
            </a:fld>
            <a:endParaRPr lang="en-CA"/>
          </a:p>
        </p:txBody>
      </p:sp>
    </p:spTree>
    <p:extLst>
      <p:ext uri="{BB962C8B-B14F-4D97-AF65-F5344CB8AC3E}">
        <p14:creationId xmlns:p14="http://schemas.microsoft.com/office/powerpoint/2010/main" val="212312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extremely limited data on the outcomes of newborn infants who received 20 or more minutes of CPR after birth. </a:t>
            </a:r>
          </a:p>
          <a:p>
            <a:r>
              <a:rPr lang="en-US" sz="1200" b="0" i="0" u="none" strike="noStrike" kern="1200" baseline="0" dirty="0">
                <a:solidFill>
                  <a:schemeClr val="tx1"/>
                </a:solidFill>
                <a:latin typeface="+mn-lt"/>
                <a:ea typeface="+mn-ea"/>
                <a:cs typeface="+mn-cs"/>
              </a:rPr>
              <a:t>This systemic review included 5 studies with only 39 infants in whom the first detectable HR or HR &gt;100/min occurred at or beyond 20 min</a:t>
            </a:r>
          </a:p>
          <a:p>
            <a:r>
              <a:rPr lang="en-US" sz="1200" b="0" i="0" u="none" strike="noStrike" kern="1200" baseline="0" dirty="0">
                <a:solidFill>
                  <a:schemeClr val="tx1"/>
                </a:solidFill>
                <a:latin typeface="+mn-lt"/>
                <a:ea typeface="+mn-ea"/>
                <a:cs typeface="+mn-cs"/>
              </a:rPr>
              <a:t>Of these, 38% (15/39) survived until last follow-up and 40% (6/15) of survivors did not have moderate or severe NDI</a:t>
            </a:r>
            <a:endParaRPr lang="en-US"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24</a:t>
            </a:fld>
            <a:endParaRPr lang="en-CA"/>
          </a:p>
        </p:txBody>
      </p:sp>
    </p:spTree>
    <p:extLst>
      <p:ext uri="{BB962C8B-B14F-4D97-AF65-F5344CB8AC3E}">
        <p14:creationId xmlns:p14="http://schemas.microsoft.com/office/powerpoint/2010/main" val="196671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would like to review the administrative and educational changes related to the implementation of 8</a:t>
            </a:r>
            <a:r>
              <a:rPr lang="en-US" baseline="30000" dirty="0"/>
              <a:t>th</a:t>
            </a:r>
            <a:r>
              <a:rPr lang="en-US" dirty="0"/>
              <a:t> edition NRP in Canada. </a:t>
            </a:r>
          </a:p>
        </p:txBody>
      </p:sp>
      <p:sp>
        <p:nvSpPr>
          <p:cNvPr id="4" name="Slide Number Placeholder 3"/>
          <p:cNvSpPr>
            <a:spLocks noGrp="1"/>
          </p:cNvSpPr>
          <p:nvPr>
            <p:ph type="sldNum" sz="quarter" idx="5"/>
          </p:nvPr>
        </p:nvSpPr>
        <p:spPr/>
        <p:txBody>
          <a:bodyPr/>
          <a:lstStyle/>
          <a:p>
            <a:fld id="{C8EEF095-98A1-4BD3-B7D3-3DE745826CE1}" type="slidenum">
              <a:rPr lang="en-CA" smtClean="0"/>
              <a:pPr/>
              <a:t>26</a:t>
            </a:fld>
            <a:endParaRPr lang="en-CA"/>
          </a:p>
        </p:txBody>
      </p:sp>
    </p:spTree>
    <p:extLst>
      <p:ext uri="{BB962C8B-B14F-4D97-AF65-F5344CB8AC3E}">
        <p14:creationId xmlns:p14="http://schemas.microsoft.com/office/powerpoint/2010/main" val="3254574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8</a:t>
            </a:r>
            <a:r>
              <a:rPr lang="en-US" baseline="30000" dirty="0"/>
              <a:t>th</a:t>
            </a:r>
            <a:r>
              <a:rPr lang="en-US" dirty="0"/>
              <a:t> edition NRP textbook includes a focus in each chapter on team factors and Quality Improvement considerations. </a:t>
            </a:r>
          </a:p>
          <a:p>
            <a:endParaRPr lang="en-US" dirty="0"/>
          </a:p>
          <a:p>
            <a:r>
              <a:rPr lang="en-US" dirty="0"/>
              <a:t>In addition, additional chapters focus on ergonomics and human performance in neonatal resuscitation, resuscitation outside of the delivery room and the integration of QI initiatives in neonatal resuscitation. </a:t>
            </a:r>
          </a:p>
        </p:txBody>
      </p:sp>
      <p:sp>
        <p:nvSpPr>
          <p:cNvPr id="4" name="Slide Number Placeholder 3"/>
          <p:cNvSpPr>
            <a:spLocks noGrp="1"/>
          </p:cNvSpPr>
          <p:nvPr>
            <p:ph type="sldNum" sz="quarter" idx="5"/>
          </p:nvPr>
        </p:nvSpPr>
        <p:spPr/>
        <p:txBody>
          <a:bodyPr/>
          <a:lstStyle/>
          <a:p>
            <a:fld id="{C8EEF095-98A1-4BD3-B7D3-3DE745826CE1}" type="slidenum">
              <a:rPr lang="en-CA" smtClean="0"/>
              <a:pPr/>
              <a:t>27</a:t>
            </a:fld>
            <a:endParaRPr lang="en-CA"/>
          </a:p>
        </p:txBody>
      </p:sp>
    </p:spTree>
    <p:extLst>
      <p:ext uri="{BB962C8B-B14F-4D97-AF65-F5344CB8AC3E}">
        <p14:creationId xmlns:p14="http://schemas.microsoft.com/office/powerpoint/2010/main" val="2451397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the 8th edition of NRP will have both Essentials and Advanced options for provider courses. As previously noted, the minimum recommended duration of provider course is still 4 hours however the Essentials and Advanced options allow instructors to tailor the delivery of practical skills training to the needs of their learners. While it would be an institutional decision which provider course is required based on clinical practice, the CPS NRP committee recommends that any team member who may attend deliveries and care for newborns with risks factors for resuscitation complete the advanced course. </a:t>
            </a:r>
          </a:p>
          <a:p>
            <a:endParaRPr lang="en-US" dirty="0"/>
          </a:p>
          <a:p>
            <a:r>
              <a:rPr lang="en-US" dirty="0"/>
              <a:t>The CPS will retain the same instructor-led format for both essentials and advanced provider courses and this process will comprise prereading the textbook, attending for in-person skills practice and integrated skills practice and assessment following by a team-based simulation and debriefing exercise. </a:t>
            </a:r>
          </a:p>
          <a:p>
            <a:endParaRPr lang="en-US" dirty="0"/>
          </a:p>
          <a:p>
            <a:r>
              <a:rPr lang="en-US" dirty="0"/>
              <a:t>Those participants taking the NRP Essentials course will complete the essentials online exam prior to the instructor-led course while those taking the NRP Advanced course will complete the Essentials online exam along with the Advanced exam which will cover chapters 5-11</a:t>
            </a:r>
          </a:p>
          <a:p>
            <a:endParaRPr lang="en-US" dirty="0"/>
          </a:p>
          <a:p>
            <a:r>
              <a:rPr lang="en-US" dirty="0"/>
              <a:t>As in the past course completion is required every two years. As has always been the case, NRP course completion is not a certification and does not imply competence. </a:t>
            </a:r>
          </a:p>
        </p:txBody>
      </p:sp>
      <p:sp>
        <p:nvSpPr>
          <p:cNvPr id="4" name="Slide Number Placeholder 3"/>
          <p:cNvSpPr>
            <a:spLocks noGrp="1"/>
          </p:cNvSpPr>
          <p:nvPr>
            <p:ph type="sldNum" sz="quarter" idx="5"/>
          </p:nvPr>
        </p:nvSpPr>
        <p:spPr/>
        <p:txBody>
          <a:bodyPr/>
          <a:lstStyle/>
          <a:p>
            <a:fld id="{C8EEF095-98A1-4BD3-B7D3-3DE745826CE1}" type="slidenum">
              <a:rPr lang="en-CA" smtClean="0"/>
              <a:pPr/>
              <a:t>28</a:t>
            </a:fld>
            <a:endParaRPr lang="en-CA"/>
          </a:p>
        </p:txBody>
      </p:sp>
    </p:spTree>
    <p:extLst>
      <p:ext uri="{BB962C8B-B14F-4D97-AF65-F5344CB8AC3E}">
        <p14:creationId xmlns:p14="http://schemas.microsoft.com/office/powerpoint/2010/main" val="334102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NRP Essentials online learning assessment is tailored to meet the needs of the individual learner. In completing their assessment, participants are asked to self-assess and feedback is provided depending on performance and alignment with self-assessment. Time taken to complete the assessment is dependent </a:t>
            </a:r>
            <a:r>
              <a:rPr lang="en-US"/>
              <a:t>on these factors. </a:t>
            </a:r>
            <a:endParaRPr lang="en-US"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29</a:t>
            </a:fld>
            <a:endParaRPr lang="en-CA"/>
          </a:p>
        </p:txBody>
      </p:sp>
    </p:spTree>
    <p:extLst>
      <p:ext uri="{BB962C8B-B14F-4D97-AF65-F5344CB8AC3E}">
        <p14:creationId xmlns:p14="http://schemas.microsoft.com/office/powerpoint/2010/main" val="642384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7</a:t>
            </a:r>
            <a:r>
              <a:rPr lang="en-US" baseline="30000" dirty="0"/>
              <a:t>th</a:t>
            </a:r>
            <a:r>
              <a:rPr lang="en-US" dirty="0"/>
              <a:t> edition will no longer be available after December 31, 2021, the launch date for the 8</a:t>
            </a:r>
            <a:r>
              <a:rPr lang="en-US" baseline="30000" dirty="0"/>
              <a:t>th</a:t>
            </a:r>
            <a:r>
              <a:rPr lang="en-US" dirty="0"/>
              <a:t> edition in Canada will be January 1, 2022. NRP instructors will be required to take the 8</a:t>
            </a:r>
            <a:r>
              <a:rPr lang="en-US" baseline="30000" dirty="0"/>
              <a:t>th</a:t>
            </a:r>
            <a:r>
              <a:rPr lang="en-US" dirty="0"/>
              <a:t> edition online exam prior to teaching 8</a:t>
            </a:r>
            <a:r>
              <a:rPr lang="en-US" baseline="30000" dirty="0"/>
              <a:t>th</a:t>
            </a:r>
            <a:r>
              <a:rPr lang="en-US" dirty="0"/>
              <a:t> edition provider courses. </a:t>
            </a:r>
          </a:p>
          <a:p>
            <a:endParaRPr lang="en-US" dirty="0"/>
          </a:p>
          <a:p>
            <a:r>
              <a:rPr lang="en-US" dirty="0"/>
              <a:t>This edition does not contain a significant number of educational clinical changes however the CPS NRP Education Subcommittee are currently working on a number of 8</a:t>
            </a:r>
            <a:r>
              <a:rPr lang="en-US" baseline="30000" dirty="0"/>
              <a:t>th</a:t>
            </a:r>
            <a:r>
              <a:rPr lang="en-US" dirty="0"/>
              <a:t> edition resources including updated FAQs and revision of the Integrated Skills Station Assessment to reflect the 8</a:t>
            </a:r>
            <a:r>
              <a:rPr lang="en-US" baseline="30000" dirty="0"/>
              <a:t>th</a:t>
            </a:r>
            <a:r>
              <a:rPr lang="en-US" dirty="0"/>
              <a:t> edition changes. </a:t>
            </a:r>
            <a:endParaRPr lang="en-US" dirty="0">
              <a:cs typeface="Calibri"/>
            </a:endParaRPr>
          </a:p>
          <a:p>
            <a:endParaRPr lang="en-US" dirty="0"/>
          </a:p>
          <a:p>
            <a:r>
              <a:rPr lang="en-US" dirty="0"/>
              <a:t>This presentation will also be made available with speaker notes for use by Instructors and Instructor-Trainers. </a:t>
            </a:r>
          </a:p>
          <a:p>
            <a:r>
              <a:rPr lang="en-US" dirty="0"/>
              <a:t>The CPS Pedagogy site includes a number of instructor resources which are regularly updated. As there is no longer an instructor manual, this site holds many important instructor tools including simulation and debriefing instructional videos and instructor course guides and resources. We always welcome suggestions for additional resources which are helpful to the NRP community so please contact us with any suggestions. </a:t>
            </a:r>
          </a:p>
        </p:txBody>
      </p:sp>
      <p:sp>
        <p:nvSpPr>
          <p:cNvPr id="4" name="Slide Number Placeholder 3"/>
          <p:cNvSpPr>
            <a:spLocks noGrp="1"/>
          </p:cNvSpPr>
          <p:nvPr>
            <p:ph type="sldNum" sz="quarter" idx="5"/>
          </p:nvPr>
        </p:nvSpPr>
        <p:spPr/>
        <p:txBody>
          <a:bodyPr/>
          <a:lstStyle/>
          <a:p>
            <a:fld id="{C8EEF095-98A1-4BD3-B7D3-3DE745826CE1}" type="slidenum">
              <a:rPr lang="en-CA" smtClean="0"/>
              <a:pPr/>
              <a:t>30</a:t>
            </a:fld>
            <a:endParaRPr lang="en-CA"/>
          </a:p>
        </p:txBody>
      </p:sp>
    </p:spTree>
    <p:extLst>
      <p:ext uri="{BB962C8B-B14F-4D97-AF65-F5344CB8AC3E}">
        <p14:creationId xmlns:p14="http://schemas.microsoft.com/office/powerpoint/2010/main" val="233504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a:t>The objectives of today’s talk are :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CA" sz="1600" dirty="0"/>
              <a:t>To review the clinical changes in the 8</a:t>
            </a:r>
            <a:r>
              <a:rPr lang="en-CA" sz="1600" baseline="30000" dirty="0"/>
              <a:t>th</a:t>
            </a:r>
            <a:r>
              <a:rPr lang="en-CA" sz="1600" dirty="0"/>
              <a:t> edition of NRP in Canada</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CA" sz="1600" dirty="0"/>
              <a:t>To review the relevant science underlying updated recommendations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CA" sz="1600" dirty="0"/>
              <a:t>To review the administrative and educational changes related to 8</a:t>
            </a:r>
            <a:r>
              <a:rPr lang="en-CA" sz="1600" baseline="30000" dirty="0"/>
              <a:t>th</a:t>
            </a:r>
            <a:r>
              <a:rPr lang="en-CA" sz="1600" dirty="0"/>
              <a:t> edition NRP in Canada</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en-CA" sz="1600"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3</a:t>
            </a:fld>
            <a:endParaRPr lang="en-CA"/>
          </a:p>
        </p:txBody>
      </p:sp>
    </p:spTree>
    <p:extLst>
      <p:ext uri="{BB962C8B-B14F-4D97-AF65-F5344CB8AC3E}">
        <p14:creationId xmlns:p14="http://schemas.microsoft.com/office/powerpoint/2010/main" val="425274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 the main changes in 8</a:t>
            </a:r>
            <a:r>
              <a:rPr lang="en-US" baseline="30000" dirty="0"/>
              <a:t>th</a:t>
            </a:r>
            <a:r>
              <a:rPr lang="en-US" dirty="0"/>
              <a:t> edition NRP are outlined on this slide </a:t>
            </a:r>
          </a:p>
          <a:p>
            <a:r>
              <a:rPr lang="en-US" dirty="0"/>
              <a:t>  </a:t>
            </a:r>
          </a:p>
          <a:p>
            <a:pPr marL="171450" indent="-171450">
              <a:buFont typeface="Arial" panose="020B0604020202020204" pitchFamily="34" charset="0"/>
              <a:buChar char="•"/>
            </a:pPr>
            <a:r>
              <a:rPr lang="en-US" dirty="0"/>
              <a:t>Umbilical cord management replaces the question in regard to the number of babies in the 4 pre-birth questions</a:t>
            </a:r>
          </a:p>
          <a:p>
            <a:pPr marL="171450" indent="-171450">
              <a:buFont typeface="Arial" panose="020B0604020202020204" pitchFamily="34" charset="0"/>
              <a:buChar char="•"/>
            </a:pPr>
            <a:r>
              <a:rPr lang="en-US" dirty="0"/>
              <a:t>The initial steps of resuscitation have been reordered to reflect common clinical practice </a:t>
            </a:r>
          </a:p>
          <a:p>
            <a:pPr marL="171450" indent="-171450">
              <a:buFont typeface="Arial" panose="020B0604020202020204" pitchFamily="34" charset="0"/>
              <a:buChar char="•"/>
            </a:pPr>
            <a:r>
              <a:rPr lang="en-US" dirty="0"/>
              <a:t>The use of the cardiac monitor is suggested earlier in the algorithm</a:t>
            </a:r>
          </a:p>
          <a:p>
            <a:pPr marL="171450" indent="-171450">
              <a:buFont typeface="Arial" panose="020B0604020202020204" pitchFamily="34" charset="0"/>
              <a:buChar char="•"/>
            </a:pPr>
            <a:r>
              <a:rPr lang="en-US" dirty="0"/>
              <a:t>An abbreviated IV dose of epinephrine 0.02mg/kg is suggested as the initial dose. The ETT abbreviated dose remains unchanged and is 0.1mg/kg however there will no longer be a maximum recommended ETT dose, </a:t>
            </a:r>
            <a:r>
              <a:rPr lang="en-US" dirty="0" err="1"/>
              <a:t>ie</a:t>
            </a:r>
            <a:r>
              <a:rPr lang="en-US" dirty="0"/>
              <a:t> a 4 kg infant </a:t>
            </a:r>
            <a:r>
              <a:rPr lang="en-US"/>
              <a:t>would receive 0.4 mg via the ETT </a:t>
            </a:r>
            <a:r>
              <a:rPr lang="en-US" dirty="0"/>
              <a:t>. The recommended IV flush after epinephrine administration is 3 cc irrespective of gestational age or birthweight </a:t>
            </a:r>
          </a:p>
          <a:p>
            <a:pPr marL="171450" indent="-171450">
              <a:buFont typeface="Arial" panose="020B0604020202020204" pitchFamily="34" charset="0"/>
              <a:buChar char="•"/>
            </a:pPr>
            <a:r>
              <a:rPr lang="en-US" dirty="0"/>
              <a:t>In regard to discontinuation of resuscitation efforts the NRP textbook states that 20 minutes after birth is a “reasonable time frame for reconsidering cessation of resuscitation efforts” but notes the decision should be “individualized based on patient and contextual factors”</a:t>
            </a:r>
          </a:p>
          <a:p>
            <a:endParaRPr lang="en-US"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31</a:t>
            </a:fld>
            <a:endParaRPr lang="en-CA"/>
          </a:p>
        </p:txBody>
      </p:sp>
    </p:spTree>
    <p:extLst>
      <p:ext uri="{BB962C8B-B14F-4D97-AF65-F5344CB8AC3E}">
        <p14:creationId xmlns:p14="http://schemas.microsoft.com/office/powerpoint/2010/main" val="3111052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EEF095-98A1-4BD3-B7D3-3DE745826CE1}" type="slidenum">
              <a:rPr lang="en-CA" smtClean="0"/>
              <a:pPr/>
              <a:t>32</a:t>
            </a:fld>
            <a:endParaRPr lang="en-CA"/>
          </a:p>
        </p:txBody>
      </p:sp>
    </p:spTree>
    <p:extLst>
      <p:ext uri="{BB962C8B-B14F-4D97-AF65-F5344CB8AC3E}">
        <p14:creationId xmlns:p14="http://schemas.microsoft.com/office/powerpoint/2010/main" val="248186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a:t>This slide illustrates the new 8</a:t>
            </a:r>
            <a:r>
              <a:rPr lang="en-CA" sz="1600" baseline="30000" dirty="0"/>
              <a:t>th</a:t>
            </a:r>
            <a:r>
              <a:rPr lang="en-CA" sz="1600" baseline="0" dirty="0"/>
              <a:t> edition NRP algorithm along with the target oxygen saturations and starting oxygen concentrations, both of which remain unchanged from the previous recommendations. To recap, starting FiO2 is 21% for infants greater than or equal to 35 weeks GA and for those less than 35 weeks the starting Fi02 is 21-30%. In the upcoming slides, we will go sequentially through the algorithm and highlight practice changes in the 8</a:t>
            </a:r>
            <a:r>
              <a:rPr lang="en-CA" sz="1600" baseline="30000" dirty="0"/>
              <a:t>th</a:t>
            </a:r>
            <a:r>
              <a:rPr lang="en-CA" sz="1600" baseline="0" dirty="0"/>
              <a:t> edition. </a:t>
            </a:r>
            <a:endParaRPr lang="en-CA" sz="1600"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4</a:t>
            </a:fld>
            <a:endParaRPr lang="en-CA"/>
          </a:p>
        </p:txBody>
      </p:sp>
    </p:spTree>
    <p:extLst>
      <p:ext uri="{BB962C8B-B14F-4D97-AF65-F5344CB8AC3E}">
        <p14:creationId xmlns:p14="http://schemas.microsoft.com/office/powerpoint/2010/main" val="9418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FF0000"/>
                </a:solidFill>
              </a:rPr>
              <a:t>With the implementation of 8th edition NRP there will be a return to the previous practice of providing two types of course depending on needs of the learner, these being NRP Essentials and NRP Advanced. As highlighted in the adjacent part of the algorithm, NRP Essentials will cover aspects of the resuscitation up to and including corrective steps and insertion of a laryngeal mask airway. This corresponds to lessons 1 through 4 in the 8</a:t>
            </a:r>
            <a:r>
              <a:rPr lang="en-US" sz="1600" i="0" baseline="30000" dirty="0">
                <a:solidFill>
                  <a:srgbClr val="FF0000"/>
                </a:solidFill>
              </a:rPr>
              <a:t>th</a:t>
            </a:r>
            <a:r>
              <a:rPr lang="en-US" sz="1600" i="0" dirty="0">
                <a:solidFill>
                  <a:srgbClr val="FF0000"/>
                </a:solidFill>
              </a:rPr>
              <a:t> edition NRP textbook.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FF0000"/>
                </a:solidFill>
              </a:rPr>
              <a:t>NRP Advanced will incorporate further components of the algorithm including endotracheal intubation, chest compressions and medications.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i="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FF0000"/>
                </a:solidFill>
              </a:rPr>
              <a:t>The rationale for this change is not to shorten the course for providers and as such the CPS NRP Committee still recommends that courses should take at least 4 hours. Essentials and Advanced options however enable instructors to spend time focusing on skills training which is most pertinent to the needs of the provider. It is recommended however that any member of the team who may attend high risk deliveries continues to take the NRP Advanced course so they are familiar with all aspects of the resuscitation in which they may be involved. </a:t>
            </a:r>
          </a:p>
        </p:txBody>
      </p:sp>
      <p:sp>
        <p:nvSpPr>
          <p:cNvPr id="4" name="Slide Number Placeholder 3"/>
          <p:cNvSpPr>
            <a:spLocks noGrp="1"/>
          </p:cNvSpPr>
          <p:nvPr>
            <p:ph type="sldNum" sz="quarter" idx="10"/>
          </p:nvPr>
        </p:nvSpPr>
        <p:spPr/>
        <p:txBody>
          <a:bodyPr/>
          <a:lstStyle/>
          <a:p>
            <a:fld id="{C8EEF095-98A1-4BD3-B7D3-3DE745826CE1}" type="slidenum">
              <a:rPr lang="en-CA" smtClean="0"/>
              <a:pPr/>
              <a:t>5</a:t>
            </a:fld>
            <a:endParaRPr lang="en-CA"/>
          </a:p>
        </p:txBody>
      </p:sp>
    </p:spTree>
    <p:extLst>
      <p:ext uri="{BB962C8B-B14F-4D97-AF65-F5344CB8AC3E}">
        <p14:creationId xmlns:p14="http://schemas.microsoft.com/office/powerpoint/2010/main" val="384455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algorithm involves preparation of the team and organization of the necessary equipment to be able to provide advanced resuscitation as required. As in the past, the role of the team “brief” is emphasized as a means not only to assign roles and accompanying tasks but also to discuss possible underlying disease processes and potential interventions required in stabilization. </a:t>
            </a:r>
          </a:p>
          <a:p>
            <a:endParaRPr lang="en-US" dirty="0"/>
          </a:p>
          <a:p>
            <a:r>
              <a:rPr lang="en-US" dirty="0"/>
              <a:t>In the 8</a:t>
            </a:r>
            <a:r>
              <a:rPr lang="en-US" baseline="30000" dirty="0"/>
              <a:t>th</a:t>
            </a:r>
            <a:r>
              <a:rPr lang="en-US" dirty="0"/>
              <a:t> edition, the 4 pre-birth questions have changed with the removal of the question related to number of babies expected. Instead this question is replaced with a question related to the umbilical cord management plan. This reflects the importance of umbilical cord management in the care of the newborn and Dr </a:t>
            </a:r>
            <a:r>
              <a:rPr lang="en-US" dirty="0" err="1"/>
              <a:t>Soraisham</a:t>
            </a:r>
            <a:r>
              <a:rPr lang="en-US" dirty="0"/>
              <a:t> will highlight the updated evidence in this regard later in the talk. </a:t>
            </a:r>
          </a:p>
          <a:p>
            <a:endParaRPr lang="en-US" dirty="0"/>
          </a:p>
          <a:p>
            <a:r>
              <a:rPr lang="en-US" dirty="0"/>
              <a:t>The 4 pre-birth questions are now: </a:t>
            </a:r>
          </a:p>
          <a:p>
            <a:r>
              <a:rPr lang="en-US" dirty="0"/>
              <a:t>What is the expected gestational age ? </a:t>
            </a:r>
          </a:p>
          <a:p>
            <a:r>
              <a:rPr lang="en-US" dirty="0"/>
              <a:t>Is the amniotic fluid clear ? </a:t>
            </a:r>
          </a:p>
          <a:p>
            <a:r>
              <a:rPr lang="en-US" dirty="0"/>
              <a:t>Are there any additional risk factors ? </a:t>
            </a:r>
          </a:p>
          <a:p>
            <a:r>
              <a:rPr lang="en-US" dirty="0"/>
              <a:t>What is the umbilical cord management plan?</a:t>
            </a:r>
          </a:p>
        </p:txBody>
      </p:sp>
      <p:sp>
        <p:nvSpPr>
          <p:cNvPr id="4" name="Slide Number Placeholder 3"/>
          <p:cNvSpPr>
            <a:spLocks noGrp="1"/>
          </p:cNvSpPr>
          <p:nvPr>
            <p:ph type="sldNum" sz="quarter" idx="5"/>
          </p:nvPr>
        </p:nvSpPr>
        <p:spPr/>
        <p:txBody>
          <a:bodyPr/>
          <a:lstStyle/>
          <a:p>
            <a:fld id="{C8EEF095-98A1-4BD3-B7D3-3DE745826CE1}" type="slidenum">
              <a:rPr lang="en-CA" smtClean="0"/>
              <a:pPr/>
              <a:t>6</a:t>
            </a:fld>
            <a:endParaRPr lang="en-CA"/>
          </a:p>
        </p:txBody>
      </p:sp>
    </p:spTree>
    <p:extLst>
      <p:ext uri="{BB962C8B-B14F-4D97-AF65-F5344CB8AC3E}">
        <p14:creationId xmlns:p14="http://schemas.microsoft.com/office/powerpoint/2010/main" val="244961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in the 7</a:t>
            </a:r>
            <a:r>
              <a:rPr lang="en-CA" baseline="30000" dirty="0"/>
              <a:t>th</a:t>
            </a:r>
            <a:r>
              <a:rPr lang="en-CA" dirty="0"/>
              <a:t> edition the goal in the first minute is to perform an initial assessment of tone and breathing, perform initial steps and provide positive pressure ventilation as required. </a:t>
            </a:r>
          </a:p>
          <a:p>
            <a:endParaRPr lang="en-CA" dirty="0"/>
          </a:p>
          <a:p>
            <a:r>
              <a:rPr lang="en-CA" dirty="0"/>
              <a:t>The 3 initial assessment questions remain unchanged these being: </a:t>
            </a:r>
          </a:p>
          <a:p>
            <a:pPr marL="228600" indent="-228600">
              <a:buAutoNum type="arabicPeriod"/>
            </a:pPr>
            <a:r>
              <a:rPr lang="en-CA" dirty="0"/>
              <a:t>Is the infant term?</a:t>
            </a:r>
          </a:p>
          <a:p>
            <a:pPr marL="228600" indent="-228600">
              <a:buAutoNum type="arabicPeriod"/>
            </a:pPr>
            <a:r>
              <a:rPr lang="en-CA" dirty="0"/>
              <a:t>Do they have good tone? </a:t>
            </a:r>
          </a:p>
          <a:p>
            <a:pPr marL="0" indent="0">
              <a:buNone/>
            </a:pPr>
            <a:r>
              <a:rPr lang="en-CA" dirty="0"/>
              <a:t>3. Are they breathing or crying?  </a:t>
            </a:r>
          </a:p>
          <a:p>
            <a:pPr marL="0" indent="0">
              <a:buNone/>
            </a:pPr>
            <a:endParaRPr lang="en-CA" dirty="0"/>
          </a:p>
          <a:p>
            <a:pPr marL="0" indent="0">
              <a:buNone/>
            </a:pPr>
            <a:r>
              <a:rPr lang="en-CA" b="1" dirty="0"/>
              <a:t>Of note, the order of the initial steps has changed in the 8</a:t>
            </a:r>
            <a:r>
              <a:rPr lang="en-CA" b="1" baseline="30000" dirty="0"/>
              <a:t>th</a:t>
            </a:r>
            <a:r>
              <a:rPr lang="en-CA" b="1" dirty="0"/>
              <a:t> edition to “warm, dry, stimulate, position the airway and suction if needed”. </a:t>
            </a:r>
            <a:r>
              <a:rPr lang="en-CA" b="0" dirty="0"/>
              <a:t>This is to reflect common clinical practice. </a:t>
            </a:r>
          </a:p>
          <a:p>
            <a:pPr marL="0" indent="0">
              <a:buNone/>
            </a:pPr>
            <a:r>
              <a:rPr lang="en-CA" b="0" dirty="0"/>
              <a:t>As in the previous edition, it is important to note that suction should be provided only as necessary and that providers should be aware of the potential complications of vigorous deep suction such as vagal stimulation and resultant bradycardia.</a:t>
            </a:r>
          </a:p>
          <a:p>
            <a:pPr marL="0" indent="0">
              <a:buNone/>
            </a:pPr>
            <a:endParaRPr lang="en-CA" b="0" dirty="0"/>
          </a:p>
          <a:p>
            <a:pPr marL="0" indent="0">
              <a:buNone/>
            </a:pPr>
            <a:r>
              <a:rPr lang="en-CA" b="0" dirty="0"/>
              <a:t>Following initial steps, the provider should assess breathing and heart rate. The indications for PPV remain unchanged, namely apnoea or gasping respirations or HR &lt; 100 bpm. If PPV is required, pulse oximeter placement is recommended as in the past. Cardiac monitor placement can also be considered at this point. </a:t>
            </a:r>
          </a:p>
          <a:p>
            <a:pPr marL="0" indent="0">
              <a:buNone/>
            </a:pPr>
            <a:endParaRPr lang="en-CA" b="0" dirty="0"/>
          </a:p>
          <a:p>
            <a:pPr marL="0" indent="0">
              <a:buNone/>
            </a:pPr>
            <a:r>
              <a:rPr lang="en-CA" b="0" dirty="0"/>
              <a:t>As in the past CPAP can be considered for infants who have effective spontaneous respirations but have persistent cyanosis or laboured breathing. </a:t>
            </a:r>
            <a:endParaRPr lang="en-CA" b="1"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7</a:t>
            </a:fld>
            <a:endParaRPr lang="en-CA"/>
          </a:p>
        </p:txBody>
      </p:sp>
    </p:spTree>
    <p:extLst>
      <p:ext uri="{BB962C8B-B14F-4D97-AF65-F5344CB8AC3E}">
        <p14:creationId xmlns:p14="http://schemas.microsoft.com/office/powerpoint/2010/main" val="177682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in previous editions, the importance of effective ventilation is paramount. </a:t>
            </a:r>
          </a:p>
          <a:p>
            <a:endParaRPr lang="en-US" dirty="0"/>
          </a:p>
          <a:p>
            <a:r>
              <a:rPr lang="en-US" dirty="0"/>
              <a:t>Similar to the 7</a:t>
            </a:r>
            <a:r>
              <a:rPr lang="en-US" baseline="30000" dirty="0"/>
              <a:t>th</a:t>
            </a:r>
            <a:r>
              <a:rPr lang="en-US" dirty="0"/>
              <a:t> edition, it is recommended that 15 seconds into administration of PPV, the heart rate is reassessed. If the heart rate is not increasing, chest movement should be evaluated. If the heart rate is not increasing and there is no chest movement, ventilation is ineffective and corrective steps should be taken. </a:t>
            </a:r>
          </a:p>
          <a:p>
            <a:endParaRPr lang="en-US" dirty="0"/>
          </a:p>
          <a:p>
            <a:r>
              <a:rPr lang="en-US" dirty="0"/>
              <a:t>As in the past this involves the MR.SOPA mnemonic. It is recommended that this is primarily done in couplets, </a:t>
            </a:r>
            <a:r>
              <a:rPr lang="en-US" dirty="0" err="1"/>
              <a:t>ie</a:t>
            </a:r>
            <a:r>
              <a:rPr lang="en-US" dirty="0"/>
              <a:t> </a:t>
            </a:r>
            <a:r>
              <a:rPr lang="en-US" b="1" dirty="0"/>
              <a:t>Mask and Reposition the head and neck, </a:t>
            </a:r>
            <a:r>
              <a:rPr lang="en-US" b="0" dirty="0"/>
              <a:t>then provide 5 further positive pressure breaths to see if any improvement; if not the next steps are to </a:t>
            </a:r>
            <a:r>
              <a:rPr lang="en-US" b="1" dirty="0"/>
              <a:t>Suction the mouth and nose and Open the mouth </a:t>
            </a:r>
            <a:r>
              <a:rPr lang="en-US" b="0" dirty="0"/>
              <a:t>then provide 5 further positive pressure breaths. If no improvement, the</a:t>
            </a:r>
            <a:r>
              <a:rPr lang="en-US" b="1" dirty="0"/>
              <a:t> Pressure </a:t>
            </a:r>
            <a:r>
              <a:rPr lang="en-US" b="0" dirty="0"/>
              <a:t>should be increased by 5-10 cm H20 and if still no improvement an </a:t>
            </a:r>
            <a:r>
              <a:rPr lang="en-US" b="1" dirty="0"/>
              <a:t>Alternate airway </a:t>
            </a:r>
            <a:r>
              <a:rPr lang="en-US" b="0" dirty="0"/>
              <a:t>should be placed, </a:t>
            </a:r>
            <a:r>
              <a:rPr lang="en-US" b="0" dirty="0" err="1"/>
              <a:t>ie</a:t>
            </a:r>
            <a:r>
              <a:rPr lang="en-US" b="0" dirty="0"/>
              <a:t> a LMA or ETT. If any of these interventions are effective in resulting in chest movement, </a:t>
            </a:r>
            <a:r>
              <a:rPr lang="en-US" b="0" dirty="0" err="1"/>
              <a:t>ie</a:t>
            </a:r>
            <a:r>
              <a:rPr lang="en-US" b="0" dirty="0"/>
              <a:t> adequate ventilation then PPV should be provided for 30 seconds (8</a:t>
            </a:r>
            <a:r>
              <a:rPr lang="en-US" b="0" baseline="30000" dirty="0"/>
              <a:t>th</a:t>
            </a:r>
            <a:r>
              <a:rPr lang="en-US" b="0" dirty="0"/>
              <a:t> edition textbook, page 82)</a:t>
            </a:r>
          </a:p>
          <a:p>
            <a:endParaRPr lang="en-US" b="0" dirty="0"/>
          </a:p>
          <a:p>
            <a:r>
              <a:rPr lang="en-US" b="0" dirty="0"/>
              <a:t>If an alternate airway is required, 30 seconds of PPV should be provided through the alternate airway before reassessment of the heart rate to determine next steps . </a:t>
            </a:r>
          </a:p>
          <a:p>
            <a:endParaRPr lang="en-US" b="0" dirty="0"/>
          </a:p>
          <a:p>
            <a:r>
              <a:rPr lang="en-US" b="0" dirty="0"/>
              <a:t>As previously noted, oxygen saturation targets remain unchanged and Fi02 should be titrated in accordance. </a:t>
            </a:r>
          </a:p>
          <a:p>
            <a:endParaRPr lang="en-US" b="1" dirty="0"/>
          </a:p>
          <a:p>
            <a:r>
              <a:rPr lang="en-US" b="0" dirty="0"/>
              <a:t>The 8</a:t>
            </a:r>
            <a:r>
              <a:rPr lang="en-US" b="0" baseline="30000" dirty="0"/>
              <a:t>th</a:t>
            </a:r>
            <a:r>
              <a:rPr lang="en-US" b="0" dirty="0"/>
              <a:t> edition algorithm suggests a cardiac monitor is placed at the point of alternate airway placement if not already done. This will aid in speed and accuracy of heart rate detection. </a:t>
            </a:r>
          </a:p>
        </p:txBody>
      </p:sp>
      <p:sp>
        <p:nvSpPr>
          <p:cNvPr id="4" name="Slide Number Placeholder 3"/>
          <p:cNvSpPr>
            <a:spLocks noGrp="1"/>
          </p:cNvSpPr>
          <p:nvPr>
            <p:ph type="sldNum" sz="quarter" idx="5"/>
          </p:nvPr>
        </p:nvSpPr>
        <p:spPr/>
        <p:txBody>
          <a:bodyPr/>
          <a:lstStyle/>
          <a:p>
            <a:fld id="{C8EEF095-98A1-4BD3-B7D3-3DE745826CE1}" type="slidenum">
              <a:rPr lang="en-CA" smtClean="0"/>
              <a:pPr/>
              <a:t>8</a:t>
            </a:fld>
            <a:endParaRPr lang="en-CA"/>
          </a:p>
        </p:txBody>
      </p:sp>
    </p:spTree>
    <p:extLst>
      <p:ext uri="{BB962C8B-B14F-4D97-AF65-F5344CB8AC3E}">
        <p14:creationId xmlns:p14="http://schemas.microsoft.com/office/powerpoint/2010/main" val="247730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alternate airway has been sited, 30 seconds of PPV should be provided through the airway before the heart rate is reassessed. As in the past, the indication for chest compressions is a heart rate &lt; 60 bpm after at least 30 seconds of effective ventilation. FiO2 should be increased to 100% and chest compressions should be provided at a compression to ventilation ratio of 3:1. As in the 7</a:t>
            </a:r>
            <a:r>
              <a:rPr lang="en-US" baseline="30000" dirty="0"/>
              <a:t>th</a:t>
            </a:r>
            <a:r>
              <a:rPr lang="en-US" dirty="0"/>
              <a:t> edition, the two-thumb encircling technique is recommended and with an alternate airway in place and secured it is recommended that the person performing chest compressions moves to the head of the bed to </a:t>
            </a:r>
            <a:r>
              <a:rPr lang="en-US" dirty="0" err="1"/>
              <a:t>faciltate</a:t>
            </a:r>
            <a:r>
              <a:rPr lang="en-US" dirty="0"/>
              <a:t> access for another member of the team to insert an UVC. </a:t>
            </a:r>
          </a:p>
          <a:p>
            <a:endParaRPr lang="en-US" dirty="0"/>
          </a:p>
          <a:p>
            <a:r>
              <a:rPr lang="en-US" dirty="0"/>
              <a:t>The heart rate should be reassessed after 60 seconds. The mnemonic </a:t>
            </a:r>
            <a:r>
              <a:rPr lang="en-US" b="1" dirty="0"/>
              <a:t>CARDIO </a:t>
            </a:r>
            <a:r>
              <a:rPr lang="en-US" b="0" dirty="0"/>
              <a:t>is introduced in the 8</a:t>
            </a:r>
            <a:r>
              <a:rPr lang="en-US" b="0" baseline="30000" dirty="0"/>
              <a:t>th</a:t>
            </a:r>
            <a:r>
              <a:rPr lang="en-US" b="0" dirty="0"/>
              <a:t> edition and </a:t>
            </a:r>
            <a:r>
              <a:rPr lang="en-US" dirty="0"/>
              <a:t>can be used by the team to troubleshoot if the heart rate is not increasing :</a:t>
            </a:r>
          </a:p>
          <a:p>
            <a:r>
              <a:rPr lang="en-US" dirty="0"/>
              <a:t>“Chest movement: is the chest moving with every breath ? </a:t>
            </a:r>
          </a:p>
          <a:p>
            <a:r>
              <a:rPr lang="en-US" dirty="0"/>
              <a:t>Airway: Is the airway secured with an ETT or LMA?</a:t>
            </a:r>
          </a:p>
          <a:p>
            <a:r>
              <a:rPr lang="en-US" dirty="0"/>
              <a:t>Rate: Are 3 compressions coordinated with 1 ventilation being delivered every 2 seconds? </a:t>
            </a:r>
          </a:p>
          <a:p>
            <a:r>
              <a:rPr lang="en-US" dirty="0"/>
              <a:t>Depth: is the depth of compressions one-third of the AP diameter of the chest?</a:t>
            </a:r>
          </a:p>
          <a:p>
            <a:r>
              <a:rPr lang="en-US" dirty="0"/>
              <a:t>Inspired Oxygen: Is 100% oxygen being administered through the PPV device?” (8</a:t>
            </a:r>
            <a:r>
              <a:rPr lang="en-US" baseline="30000" dirty="0"/>
              <a:t>th</a:t>
            </a:r>
            <a:r>
              <a:rPr lang="en-US" dirty="0"/>
              <a:t> edition textbook, page 169)</a:t>
            </a:r>
          </a:p>
          <a:p>
            <a:endParaRPr lang="en-US" dirty="0"/>
          </a:p>
          <a:p>
            <a:r>
              <a:rPr lang="en-US" dirty="0"/>
              <a:t>If the heart rate remains below 60 bpm after 60 seconds of effective ventilation and chest compressions, epinephrine is indicated along with emergency access</a:t>
            </a:r>
          </a:p>
        </p:txBody>
      </p:sp>
      <p:sp>
        <p:nvSpPr>
          <p:cNvPr id="4" name="Slide Number Placeholder 3"/>
          <p:cNvSpPr>
            <a:spLocks noGrp="1"/>
          </p:cNvSpPr>
          <p:nvPr>
            <p:ph type="sldNum" sz="quarter" idx="10"/>
          </p:nvPr>
        </p:nvSpPr>
        <p:spPr/>
        <p:txBody>
          <a:bodyPr/>
          <a:lstStyle/>
          <a:p>
            <a:fld id="{C8EEF095-98A1-4BD3-B7D3-3DE745826CE1}" type="slidenum">
              <a:rPr lang="en-CA" smtClean="0"/>
              <a:pPr/>
              <a:t>9</a:t>
            </a:fld>
            <a:endParaRPr lang="en-CA"/>
          </a:p>
        </p:txBody>
      </p:sp>
    </p:spTree>
    <p:extLst>
      <p:ext uri="{BB962C8B-B14F-4D97-AF65-F5344CB8AC3E}">
        <p14:creationId xmlns:p14="http://schemas.microsoft.com/office/powerpoint/2010/main" val="260819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C32FE72-506E-4DA0-9E38-637D32FF20B8}" type="datetime1">
              <a:rPr lang="en-CA" smtClean="0"/>
              <a:pPr/>
              <a:t>2021-11-05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57086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A77217-F031-4904-8C4E-E5DC1C5D17C2}" type="datetime1">
              <a:rPr lang="en-CA" smtClean="0"/>
              <a:pPr/>
              <a:t>2021-11-05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318155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85C18D-D16B-44AC-B83B-437F871C9CAA}" type="datetime1">
              <a:rPr lang="en-CA" smtClean="0"/>
              <a:pPr/>
              <a:t>2021-11-05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395280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323528" y="332656"/>
            <a:ext cx="8568952" cy="6192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57200" y="1412776"/>
            <a:ext cx="8229600" cy="471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7BCF1-4FBD-4DC2-88F8-AB050C2573C9}" type="datetime1">
              <a:rPr lang="en-CA" smtClean="0"/>
              <a:pPr/>
              <a:t>2021-11-05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a:t>
            </a:fld>
            <a:endParaRPr lang="en-CA"/>
          </a:p>
        </p:txBody>
      </p:sp>
      <p:pic>
        <p:nvPicPr>
          <p:cNvPr id="7" name="Picture 6" descr="cps-efBold.tif"/>
          <p:cNvPicPr>
            <a:picLocks noChangeAspect="1"/>
          </p:cNvPicPr>
          <p:nvPr userDrawn="1"/>
        </p:nvPicPr>
        <p:blipFill>
          <a:blip r:embed="rId2" cstate="print"/>
          <a:stretch>
            <a:fillRect/>
          </a:stretch>
        </p:blipFill>
        <p:spPr>
          <a:xfrm>
            <a:off x="7092280" y="5634620"/>
            <a:ext cx="1636416" cy="666922"/>
          </a:xfrm>
          <a:prstGeom prst="rect">
            <a:avLst/>
          </a:prstGeom>
        </p:spPr>
      </p:pic>
    </p:spTree>
    <p:extLst>
      <p:ext uri="{BB962C8B-B14F-4D97-AF65-F5344CB8AC3E}">
        <p14:creationId xmlns:p14="http://schemas.microsoft.com/office/powerpoint/2010/main" val="349860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C9BA4-3DB9-46DA-9A95-4AAD42759558}" type="datetime1">
              <a:rPr lang="en-CA" smtClean="0"/>
              <a:pPr/>
              <a:t>2021-11-05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26133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60ED28-181B-432B-9DDE-DE9B68CDEA79}" type="datetime1">
              <a:rPr lang="en-CA" smtClean="0"/>
              <a:pPr/>
              <a:t>2021-11-05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85019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D9367E1-DC8D-467A-91D6-15673B5863EE}" type="datetime1">
              <a:rPr lang="en-CA" smtClean="0"/>
              <a:pPr/>
              <a:t>2021-11-05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99547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863EE60-5430-4580-AA48-D86E838638E8}" type="datetime1">
              <a:rPr lang="en-CA" smtClean="0"/>
              <a:pPr/>
              <a:t>2021-11-05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308990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A648A-42CD-4CCA-A826-8E1F45AEDF8F}" type="datetime1">
              <a:rPr lang="en-CA" smtClean="0"/>
              <a:pPr/>
              <a:t>2021-11-05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7736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96EF0-6313-4F9B-88C9-44DCCF70B681}" type="datetime1">
              <a:rPr lang="en-CA" smtClean="0"/>
              <a:pPr/>
              <a:t>2021-11-05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6471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6F903-4AC7-41E3-ADAF-439350735902}" type="datetime1">
              <a:rPr lang="en-CA" smtClean="0"/>
              <a:pPr/>
              <a:t>2021-11-05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656766-25E9-4760-AFD9-6098DCBCEE67}" type="slidenum">
              <a:rPr lang="en-CA" smtClean="0"/>
              <a:pPr/>
              <a:t>‹#›</a:t>
            </a:fld>
            <a:endParaRPr lang="en-CA"/>
          </a:p>
        </p:txBody>
      </p:sp>
    </p:spTree>
    <p:extLst>
      <p:ext uri="{BB962C8B-B14F-4D97-AF65-F5344CB8AC3E}">
        <p14:creationId xmlns:p14="http://schemas.microsoft.com/office/powerpoint/2010/main" val="156505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6F169-F119-4B99-9405-B50F9FAF4139}" type="datetime1">
              <a:rPr lang="en-CA" smtClean="0"/>
              <a:pPr/>
              <a:t>2021-11-05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766-25E9-4760-AFD9-6098DCBCEE67}" type="slidenum">
              <a:rPr lang="en-CA" smtClean="0"/>
              <a:pPr/>
              <a:t>‹#›</a:t>
            </a:fld>
            <a:endParaRPr lang="en-CA"/>
          </a:p>
        </p:txBody>
      </p:sp>
    </p:spTree>
    <p:extLst>
      <p:ext uri="{BB962C8B-B14F-4D97-AF65-F5344CB8AC3E}">
        <p14:creationId xmlns:p14="http://schemas.microsoft.com/office/powerpoint/2010/main" val="423844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FB142-4F3D-2340-8172-61A5A89309D8}"/>
              </a:ext>
            </a:extLst>
          </p:cNvPr>
          <p:cNvSpPr>
            <a:spLocks noGrp="1"/>
          </p:cNvSpPr>
          <p:nvPr>
            <p:ph type="ctrTitle"/>
          </p:nvPr>
        </p:nvSpPr>
        <p:spPr>
          <a:xfrm>
            <a:off x="323528" y="404665"/>
            <a:ext cx="8568952" cy="3071160"/>
          </a:xfrm>
        </p:spPr>
        <p:txBody>
          <a:bodyPr>
            <a:noAutofit/>
          </a:bodyPr>
          <a:lstStyle/>
          <a:p>
            <a:r>
              <a:rPr lang="en-US" sz="4800" dirty="0"/>
              <a:t>NRP 8</a:t>
            </a:r>
            <a:r>
              <a:rPr lang="en-US" sz="4800" baseline="30000" dirty="0"/>
              <a:t>th</a:t>
            </a:r>
            <a:r>
              <a:rPr lang="en-US" sz="4800" dirty="0"/>
              <a:t> edition in Canada: a review of new recommendations and their rationale </a:t>
            </a:r>
          </a:p>
        </p:txBody>
      </p:sp>
      <p:sp>
        <p:nvSpPr>
          <p:cNvPr id="7" name="Subtitle 6">
            <a:extLst>
              <a:ext uri="{FF2B5EF4-FFF2-40B4-BE49-F238E27FC236}">
                <a16:creationId xmlns:a16="http://schemas.microsoft.com/office/drawing/2014/main" id="{3B2B3FEF-A971-4845-9B53-63F918D29167}"/>
              </a:ext>
            </a:extLst>
          </p:cNvPr>
          <p:cNvSpPr>
            <a:spLocks noGrp="1"/>
          </p:cNvSpPr>
          <p:nvPr>
            <p:ph type="subTitle" idx="1"/>
          </p:nvPr>
        </p:nvSpPr>
        <p:spPr>
          <a:xfrm>
            <a:off x="1547664" y="3556240"/>
            <a:ext cx="6400800" cy="1600952"/>
          </a:xfrm>
        </p:spPr>
        <p:txBody>
          <a:bodyPr>
            <a:noAutofit/>
          </a:bodyPr>
          <a:lstStyle/>
          <a:p>
            <a:r>
              <a:rPr lang="en-US" sz="2800" dirty="0">
                <a:solidFill>
                  <a:srgbClr val="3333FF"/>
                </a:solidFill>
              </a:rPr>
              <a:t>Dr Emer Finan,</a:t>
            </a:r>
          </a:p>
          <a:p>
            <a:r>
              <a:rPr lang="en-US" sz="2800" dirty="0">
                <a:solidFill>
                  <a:srgbClr val="3333FF"/>
                </a:solidFill>
              </a:rPr>
              <a:t>Dr Amuchou Soraisham, </a:t>
            </a:r>
          </a:p>
          <a:p>
            <a:r>
              <a:rPr lang="en-US" sz="2800" dirty="0">
                <a:solidFill>
                  <a:srgbClr val="3333FF"/>
                </a:solidFill>
              </a:rPr>
              <a:t>CPS NRP Steering Committee </a:t>
            </a:r>
          </a:p>
        </p:txBody>
      </p:sp>
      <p:pic>
        <p:nvPicPr>
          <p:cNvPr id="1028"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409734"/>
            <a:ext cx="2401428" cy="1600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436855"/>
            <a:ext cx="3100567" cy="11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9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30FB06-D7C4-F449-995D-AD5D0DBE38A5}"/>
              </a:ext>
            </a:extLst>
          </p:cNvPr>
          <p:cNvSpPr>
            <a:spLocks noGrp="1"/>
          </p:cNvSpPr>
          <p:nvPr>
            <p:ph type="title"/>
          </p:nvPr>
        </p:nvSpPr>
        <p:spPr>
          <a:xfrm>
            <a:off x="457200" y="116632"/>
            <a:ext cx="8229600" cy="1301006"/>
          </a:xfrm>
        </p:spPr>
        <p:txBody>
          <a:bodyPr/>
          <a:lstStyle/>
          <a:p>
            <a:r>
              <a:rPr lang="en-US" dirty="0">
                <a:solidFill>
                  <a:srgbClr val="0000CC"/>
                </a:solidFill>
              </a:rPr>
              <a:t>Medications </a:t>
            </a:r>
          </a:p>
        </p:txBody>
      </p:sp>
      <p:sp>
        <p:nvSpPr>
          <p:cNvPr id="7" name="Content Placeholder 6">
            <a:extLst>
              <a:ext uri="{FF2B5EF4-FFF2-40B4-BE49-F238E27FC236}">
                <a16:creationId xmlns:a16="http://schemas.microsoft.com/office/drawing/2014/main" id="{826BE426-4B30-A444-8BE0-71FB428E4CC9}"/>
              </a:ext>
            </a:extLst>
          </p:cNvPr>
          <p:cNvSpPr>
            <a:spLocks noGrp="1"/>
          </p:cNvSpPr>
          <p:nvPr>
            <p:ph idx="1"/>
          </p:nvPr>
        </p:nvSpPr>
        <p:spPr>
          <a:xfrm>
            <a:off x="457200" y="1196752"/>
            <a:ext cx="8229600" cy="4929411"/>
          </a:xfrm>
        </p:spPr>
        <p:txBody>
          <a:bodyPr>
            <a:normAutofit/>
          </a:bodyPr>
          <a:lstStyle/>
          <a:p>
            <a:pPr>
              <a:spcBef>
                <a:spcPts val="1800"/>
              </a:spcBef>
              <a:spcAft>
                <a:spcPts val="1800"/>
              </a:spcAft>
            </a:pPr>
            <a:r>
              <a:rPr lang="en-US" sz="2800" dirty="0"/>
              <a:t>Epinephrine IV/IO dose range 0.01-0.03mg/kg</a:t>
            </a:r>
          </a:p>
          <a:p>
            <a:pPr marL="0">
              <a:spcBef>
                <a:spcPts val="600"/>
              </a:spcBef>
              <a:spcAft>
                <a:spcPts val="600"/>
              </a:spcAft>
            </a:pPr>
            <a:r>
              <a:rPr lang="en-US" sz="2800" i="1" dirty="0"/>
              <a:t>Suggested initial IV/IO =0.02mg/kg.  </a:t>
            </a:r>
          </a:p>
          <a:p>
            <a:pPr marL="0" indent="0">
              <a:spcBef>
                <a:spcPts val="600"/>
              </a:spcBef>
              <a:spcAft>
                <a:spcPts val="600"/>
              </a:spcAft>
              <a:buNone/>
            </a:pPr>
            <a:r>
              <a:rPr lang="en-US" sz="2800" i="1" dirty="0"/>
              <a:t>    Suggested initial ET dose =0.1mg/kg ( no max. dose)</a:t>
            </a:r>
            <a:endParaRPr lang="en-US" sz="2800" dirty="0"/>
          </a:p>
          <a:p>
            <a:pPr marL="0">
              <a:spcBef>
                <a:spcPts val="1800"/>
              </a:spcBef>
              <a:spcAft>
                <a:spcPts val="1800"/>
              </a:spcAft>
            </a:pPr>
            <a:r>
              <a:rPr lang="en-US" sz="2800" i="1" dirty="0"/>
              <a:t>Flush with 3 ml normal saline</a:t>
            </a:r>
          </a:p>
          <a:p>
            <a:pPr marL="0">
              <a:spcBef>
                <a:spcPts val="1800"/>
              </a:spcBef>
              <a:spcAft>
                <a:spcPts val="1800"/>
              </a:spcAft>
            </a:pPr>
            <a:r>
              <a:rPr lang="en-US" sz="2800" i="1" dirty="0"/>
              <a:t>Can </a:t>
            </a:r>
            <a:r>
              <a:rPr lang="en-US" sz="2800" i="1" dirty="0" err="1"/>
              <a:t>rpt</a:t>
            </a:r>
            <a:r>
              <a:rPr lang="en-US" sz="2800" i="1" dirty="0"/>
              <a:t> every 3-5 mins: “consider ↑subsequent  doses”</a:t>
            </a:r>
          </a:p>
        </p:txBody>
      </p:sp>
      <p:sp>
        <p:nvSpPr>
          <p:cNvPr id="8" name="TextBox 7">
            <a:extLst>
              <a:ext uri="{FF2B5EF4-FFF2-40B4-BE49-F238E27FC236}">
                <a16:creationId xmlns:a16="http://schemas.microsoft.com/office/drawing/2014/main" id="{B4FFE4F5-DA4B-7A48-AB74-50DFE2656447}"/>
              </a:ext>
            </a:extLst>
          </p:cNvPr>
          <p:cNvSpPr txBox="1"/>
          <p:nvPr/>
        </p:nvSpPr>
        <p:spPr>
          <a:xfrm>
            <a:off x="2303748" y="5968736"/>
            <a:ext cx="4536504"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53541"/>
            <a:ext cx="178543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6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C2B6-EC94-FD48-9813-2013B7A0FD90}"/>
              </a:ext>
            </a:extLst>
          </p:cNvPr>
          <p:cNvSpPr>
            <a:spLocks noGrp="1"/>
          </p:cNvSpPr>
          <p:nvPr>
            <p:ph type="title"/>
          </p:nvPr>
        </p:nvSpPr>
        <p:spPr/>
        <p:txBody>
          <a:bodyPr/>
          <a:lstStyle/>
          <a:p>
            <a:r>
              <a:rPr lang="en-US" dirty="0">
                <a:solidFill>
                  <a:srgbClr val="0000CC"/>
                </a:solidFill>
              </a:rPr>
              <a:t>Additional considerations</a:t>
            </a:r>
          </a:p>
        </p:txBody>
      </p:sp>
      <p:sp>
        <p:nvSpPr>
          <p:cNvPr id="3" name="Content Placeholder 2">
            <a:extLst>
              <a:ext uri="{FF2B5EF4-FFF2-40B4-BE49-F238E27FC236}">
                <a16:creationId xmlns:a16="http://schemas.microsoft.com/office/drawing/2014/main" id="{2F6EE0A3-2D27-264A-B318-BC38E9BBD487}"/>
              </a:ext>
            </a:extLst>
          </p:cNvPr>
          <p:cNvSpPr>
            <a:spLocks noGrp="1"/>
          </p:cNvSpPr>
          <p:nvPr>
            <p:ph idx="1"/>
          </p:nvPr>
        </p:nvSpPr>
        <p:spPr/>
        <p:txBody>
          <a:bodyPr>
            <a:normAutofit fontScale="92500"/>
          </a:bodyPr>
          <a:lstStyle/>
          <a:p>
            <a:r>
              <a:rPr lang="en-US" sz="2800" dirty="0"/>
              <a:t>Normal saline remains crystalloid expander of choice</a:t>
            </a:r>
          </a:p>
          <a:p>
            <a:endParaRPr lang="en-US" sz="2800" dirty="0"/>
          </a:p>
          <a:p>
            <a:r>
              <a:rPr lang="en-US" sz="2800" dirty="0"/>
              <a:t>Packed cells in cases of suspected fetal anemia</a:t>
            </a:r>
          </a:p>
          <a:p>
            <a:endParaRPr lang="en-US" sz="2800" dirty="0"/>
          </a:p>
          <a:p>
            <a:r>
              <a:rPr lang="en-US" sz="2800" dirty="0"/>
              <a:t>Consideration of other causes if not responding, </a:t>
            </a:r>
            <a:r>
              <a:rPr lang="en-US" sz="2800" dirty="0" err="1"/>
              <a:t>eg</a:t>
            </a:r>
            <a:r>
              <a:rPr lang="en-US" sz="2800" dirty="0"/>
              <a:t> </a:t>
            </a:r>
            <a:r>
              <a:rPr lang="en-US" sz="2800" dirty="0" err="1"/>
              <a:t>ptx</a:t>
            </a:r>
            <a:endParaRPr lang="en-US" sz="2800" dirty="0"/>
          </a:p>
          <a:p>
            <a:endParaRPr lang="en-US" sz="2800" dirty="0"/>
          </a:p>
          <a:p>
            <a:r>
              <a:rPr lang="en-US" sz="2800" i="1" dirty="0"/>
              <a:t>“Reasonable time frame for considering cessation of resuscitation efforts is around 20 minutes after birth”…. “individualized based on patient and contextual factors”</a:t>
            </a:r>
          </a:p>
          <a:p>
            <a:endParaRPr lang="en-US" dirty="0"/>
          </a:p>
          <a:p>
            <a:endParaRPr lang="en-US" dirty="0"/>
          </a:p>
        </p:txBody>
      </p:sp>
      <p:sp>
        <p:nvSpPr>
          <p:cNvPr id="4" name="TextBox 3">
            <a:extLst>
              <a:ext uri="{FF2B5EF4-FFF2-40B4-BE49-F238E27FC236}">
                <a16:creationId xmlns:a16="http://schemas.microsoft.com/office/drawing/2014/main" id="{A7A56FEF-325D-8B48-931E-13B8E8A4C32E}"/>
              </a:ext>
            </a:extLst>
          </p:cNvPr>
          <p:cNvSpPr txBox="1"/>
          <p:nvPr/>
        </p:nvSpPr>
        <p:spPr>
          <a:xfrm>
            <a:off x="2156474" y="5834018"/>
            <a:ext cx="5117501" cy="400110"/>
          </a:xfrm>
          <a:prstGeom prst="rect">
            <a:avLst/>
          </a:prstGeom>
          <a:noFill/>
        </p:spPr>
        <p:txBody>
          <a:bodyPr wrap="square" rtlCol="0">
            <a:spAutoFit/>
          </a:bodyPr>
          <a:lstStyle/>
          <a:p>
            <a:pPr fontAlgn="base"/>
            <a:r>
              <a:rPr lang="en-CA" sz="1000" b="1" dirty="0"/>
              <a:t> Textbook of Neonatal Resuscitation, 8th Ed. </a:t>
            </a:r>
            <a:r>
              <a:rPr lang="en-CA" sz="1000" dirty="0"/>
              <a:t>By American Academy of Pediatrics and    American Heart Association. Edited by Gary M. Weiner and Jeanette Zaichkin</a:t>
            </a:r>
          </a:p>
        </p:txBody>
      </p:sp>
      <p:pic>
        <p:nvPicPr>
          <p:cNvPr id="6"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63" y="5677732"/>
            <a:ext cx="1775011" cy="66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5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192F-9C6C-7F43-AE88-52CD7C5D5377}"/>
              </a:ext>
            </a:extLst>
          </p:cNvPr>
          <p:cNvSpPr>
            <a:spLocks noGrp="1"/>
          </p:cNvSpPr>
          <p:nvPr>
            <p:ph type="title"/>
          </p:nvPr>
        </p:nvSpPr>
        <p:spPr/>
        <p:txBody>
          <a:bodyPr/>
          <a:lstStyle/>
          <a:p>
            <a:r>
              <a:rPr lang="en-US" dirty="0">
                <a:solidFill>
                  <a:srgbClr val="0000CC"/>
                </a:solidFill>
              </a:rPr>
              <a:t>Objective -2</a:t>
            </a:r>
          </a:p>
        </p:txBody>
      </p:sp>
      <p:sp>
        <p:nvSpPr>
          <p:cNvPr id="5" name="Text Placeholder 4"/>
          <p:cNvSpPr>
            <a:spLocks noGrp="1"/>
          </p:cNvSpPr>
          <p:nvPr>
            <p:ph idx="1"/>
          </p:nvPr>
        </p:nvSpPr>
        <p:spPr/>
        <p:txBody>
          <a:bodyPr/>
          <a:lstStyle/>
          <a:p>
            <a:endParaRPr lang="en-CA" dirty="0">
              <a:solidFill>
                <a:schemeClr val="tx1"/>
              </a:solidFill>
            </a:endParaRPr>
          </a:p>
          <a:p>
            <a:r>
              <a:rPr lang="en-CA" dirty="0">
                <a:solidFill>
                  <a:schemeClr val="tx1"/>
                </a:solidFill>
              </a:rPr>
              <a:t>Review the relevant science underlying updated recommendations</a:t>
            </a:r>
          </a:p>
          <a:p>
            <a:endParaRPr lang="en-US" b="1" dirty="0">
              <a:solidFill>
                <a:schemeClr val="tx1"/>
              </a:solidFill>
            </a:endParaRP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43" y="5735526"/>
            <a:ext cx="1991110" cy="78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7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Timing of umbilical cord clamping</a:t>
            </a:r>
          </a:p>
        </p:txBody>
      </p:sp>
      <p:sp>
        <p:nvSpPr>
          <p:cNvPr id="3" name="Content Placeholder 2"/>
          <p:cNvSpPr>
            <a:spLocks noGrp="1"/>
          </p:cNvSpPr>
          <p:nvPr>
            <p:ph idx="1"/>
          </p:nvPr>
        </p:nvSpPr>
        <p:spPr/>
        <p:txBody>
          <a:bodyPr/>
          <a:lstStyle/>
          <a:p>
            <a:endParaRPr lang="en-US" dirty="0"/>
          </a:p>
          <a:p>
            <a:r>
              <a:rPr lang="en-US" dirty="0"/>
              <a:t>DCC  for 30-60 s is </a:t>
            </a:r>
            <a:r>
              <a:rPr lang="en-US" b="1" dirty="0"/>
              <a:t>reasonable</a:t>
            </a:r>
            <a:r>
              <a:rPr lang="en-US" dirty="0"/>
              <a:t> for both term and preterm infants who do not require resuscitation at birth.</a:t>
            </a:r>
          </a:p>
          <a:p>
            <a:endParaRPr lang="en-US"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763582"/>
            <a:ext cx="1991110" cy="72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Timing of CC for non-vigorous babies </a:t>
            </a:r>
          </a:p>
        </p:txBody>
      </p:sp>
      <p:sp>
        <p:nvSpPr>
          <p:cNvPr id="7" name="Content Placeholder 6"/>
          <p:cNvSpPr>
            <a:spLocks noGrp="1"/>
          </p:cNvSpPr>
          <p:nvPr>
            <p:ph idx="1"/>
          </p:nvPr>
        </p:nvSpPr>
        <p:spPr>
          <a:xfrm>
            <a:off x="457200" y="1844824"/>
            <a:ext cx="8229600" cy="4713387"/>
          </a:xfrm>
        </p:spPr>
        <p:txBody>
          <a:bodyPr/>
          <a:lstStyle/>
          <a:p>
            <a:r>
              <a:rPr lang="en-US" dirty="0"/>
              <a:t>Research on resuscitation with intact cord ongoing</a:t>
            </a:r>
          </a:p>
          <a:p>
            <a:endParaRPr lang="en-US" dirty="0"/>
          </a:p>
          <a:p>
            <a:r>
              <a:rPr lang="en-US" dirty="0"/>
              <a:t>If PPV required, cord should be cut and infant transferred to overbed warmer for resuscitation</a:t>
            </a:r>
          </a:p>
          <a:p>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457200" y="5661248"/>
            <a:ext cx="1993565" cy="743776"/>
          </a:xfrm>
          <a:prstGeom prst="rect">
            <a:avLst/>
          </a:prstGeom>
        </p:spPr>
      </p:pic>
    </p:spTree>
    <p:extLst>
      <p:ext uri="{BB962C8B-B14F-4D97-AF65-F5344CB8AC3E}">
        <p14:creationId xmlns:p14="http://schemas.microsoft.com/office/powerpoint/2010/main" val="213221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rmAutofit/>
          </a:bodyPr>
          <a:lstStyle/>
          <a:p>
            <a:pPr algn="ctr">
              <a:lnSpc>
                <a:spcPct val="90000"/>
              </a:lnSpc>
            </a:pPr>
            <a:r>
              <a:rPr lang="en-US" dirty="0">
                <a:solidFill>
                  <a:srgbClr val="0000CC"/>
                </a:solidFill>
              </a:rPr>
              <a:t>Umbilical Cord Milking </a:t>
            </a:r>
            <a:r>
              <a:rPr lang="en-US" sz="2400" dirty="0">
                <a:solidFill>
                  <a:schemeClr val="bg1"/>
                </a:solidFill>
              </a:rPr>
              <a:t>(UCM)</a:t>
            </a:r>
          </a:p>
        </p:txBody>
      </p:sp>
      <p:sp>
        <p:nvSpPr>
          <p:cNvPr id="4" name="Slide Number Placeholder 3"/>
          <p:cNvSpPr>
            <a:spLocks noGrp="1"/>
          </p:cNvSpPr>
          <p:nvPr>
            <p:ph type="sldNum" sz="quarter" idx="12"/>
          </p:nvPr>
        </p:nvSpPr>
        <p:spPr/>
        <p:txBody>
          <a:bodyPr vert="horz" lIns="68580" tIns="34290" rIns="68580" bIns="34290" rtlCol="0" anchor="ctr">
            <a:normAutofit/>
          </a:bodyPr>
          <a:lstStyle/>
          <a:p>
            <a:pPr>
              <a:spcAft>
                <a:spcPts val="450"/>
              </a:spcAft>
            </a:pPr>
            <a:fld id="{5C35FCF4-C3EF-BD43-82E0-05BC237DAD2A}" type="slidenum">
              <a:rPr lang="en-US" sz="900"/>
              <a:pPr>
                <a:spcAft>
                  <a:spcPts val="450"/>
                </a:spcAft>
              </a:pPr>
              <a:t>15</a:t>
            </a:fld>
            <a:endParaRPr lang="en-US" sz="900" dirty="0"/>
          </a:p>
        </p:txBody>
      </p:sp>
      <p:pic>
        <p:nvPicPr>
          <p:cNvPr id="5" name="Picture 4"/>
          <p:cNvPicPr>
            <a:picLocks noChangeAspect="1"/>
          </p:cNvPicPr>
          <p:nvPr/>
        </p:nvPicPr>
        <p:blipFill>
          <a:blip r:embed="rId3"/>
          <a:stretch>
            <a:fillRect/>
          </a:stretch>
        </p:blipFill>
        <p:spPr>
          <a:xfrm>
            <a:off x="599145" y="1847164"/>
            <a:ext cx="7861287" cy="3419660"/>
          </a:xfrm>
          <a:prstGeom prst="rect">
            <a:avLst/>
          </a:prstGeom>
        </p:spPr>
      </p:pic>
      <p:pic>
        <p:nvPicPr>
          <p:cNvPr id="7"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61" y="5611106"/>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Cord Milking versus DCC</a:t>
            </a:r>
          </a:p>
        </p:txBody>
      </p:sp>
      <p:pic>
        <p:nvPicPr>
          <p:cNvPr id="4" name="Content Placeholder 3" descr="The SGPlot Procedur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797" y="1327778"/>
            <a:ext cx="5470564" cy="4098705"/>
          </a:xfrm>
          <a:prstGeom prst="rect">
            <a:avLst/>
          </a:prstGeom>
          <a:noFill/>
          <a:ln>
            <a:noFill/>
          </a:ln>
        </p:spPr>
      </p:pic>
      <p:sp>
        <p:nvSpPr>
          <p:cNvPr id="5" name="TextBox 4"/>
          <p:cNvSpPr txBox="1"/>
          <p:nvPr/>
        </p:nvSpPr>
        <p:spPr>
          <a:xfrm>
            <a:off x="513797" y="6150860"/>
            <a:ext cx="3508653" cy="307777"/>
          </a:xfrm>
          <a:prstGeom prst="rect">
            <a:avLst/>
          </a:prstGeom>
          <a:noFill/>
        </p:spPr>
        <p:txBody>
          <a:bodyPr wrap="none" rtlCol="0">
            <a:spAutoFit/>
          </a:bodyPr>
          <a:lstStyle/>
          <a:p>
            <a:r>
              <a:rPr lang="en-US" sz="1400" dirty="0"/>
              <a:t>Katheria et al. JAMA 2019;322(19):1877-1886</a:t>
            </a:r>
          </a:p>
        </p:txBody>
      </p:sp>
      <p:sp>
        <p:nvSpPr>
          <p:cNvPr id="6" name="TextBox 5"/>
          <p:cNvSpPr txBox="1"/>
          <p:nvPr/>
        </p:nvSpPr>
        <p:spPr>
          <a:xfrm>
            <a:off x="659129" y="5530222"/>
            <a:ext cx="5445978" cy="461665"/>
          </a:xfrm>
          <a:prstGeom prst="rect">
            <a:avLst/>
          </a:prstGeom>
          <a:noFill/>
        </p:spPr>
        <p:txBody>
          <a:bodyPr wrap="none" rtlCol="0">
            <a:spAutoFit/>
          </a:bodyPr>
          <a:lstStyle/>
          <a:p>
            <a:pPr defTabSz="609585">
              <a:defRPr/>
            </a:pPr>
            <a:r>
              <a:rPr lang="en-US" sz="2400" b="1" dirty="0">
                <a:solidFill>
                  <a:prstClr val="black"/>
                </a:solidFill>
                <a:latin typeface="Calibri"/>
              </a:rPr>
              <a:t>Number of Infants with Severe IVH by GA</a:t>
            </a:r>
          </a:p>
        </p:txBody>
      </p:sp>
      <p:sp>
        <p:nvSpPr>
          <p:cNvPr id="7" name="Rectangle 6"/>
          <p:cNvSpPr/>
          <p:nvPr/>
        </p:nvSpPr>
        <p:spPr>
          <a:xfrm>
            <a:off x="6129546" y="2380635"/>
            <a:ext cx="2788689" cy="892552"/>
          </a:xfrm>
          <a:prstGeom prst="rect">
            <a:avLst/>
          </a:prstGeom>
        </p:spPr>
        <p:txBody>
          <a:bodyPr wrap="square">
            <a:spAutoFit/>
          </a:bodyPr>
          <a:lstStyle/>
          <a:p>
            <a:r>
              <a:rPr lang="en-US" dirty="0">
                <a:sym typeface="Symbol" panose="05050102010706020507" pitchFamily="18" charset="2"/>
              </a:rPr>
              <a:t>Risk of s</a:t>
            </a:r>
            <a:r>
              <a:rPr lang="en-US" dirty="0"/>
              <a:t>evere IVH: </a:t>
            </a:r>
          </a:p>
          <a:p>
            <a:r>
              <a:rPr lang="en-US" dirty="0"/>
              <a:t>UCM (22%) vs DCC (6%); </a:t>
            </a:r>
          </a:p>
          <a:p>
            <a:r>
              <a:rPr lang="en-US" sz="1600" dirty="0"/>
              <a:t>[ 26%, NNH=6]</a:t>
            </a:r>
            <a:endParaRPr lang="en-US" dirty="0"/>
          </a:p>
        </p:txBody>
      </p:sp>
      <p:sp>
        <p:nvSpPr>
          <p:cNvPr id="3" name="TextBox 2"/>
          <p:cNvSpPr txBox="1"/>
          <p:nvPr/>
        </p:nvSpPr>
        <p:spPr>
          <a:xfrm>
            <a:off x="6129547" y="3429000"/>
            <a:ext cx="2788688" cy="1200329"/>
          </a:xfrm>
          <a:prstGeom prst="rect">
            <a:avLst/>
          </a:prstGeom>
          <a:noFill/>
        </p:spPr>
        <p:txBody>
          <a:bodyPr wrap="square" rtlCol="0">
            <a:spAutoFit/>
          </a:bodyPr>
          <a:lstStyle/>
          <a:p>
            <a:r>
              <a:rPr lang="en-US" sz="2400" b="1" dirty="0"/>
              <a:t>Cord milking is not recommended  for infants &lt;28  weeks</a:t>
            </a:r>
          </a:p>
        </p:txBody>
      </p:sp>
    </p:spTree>
    <p:extLst>
      <p:ext uri="{BB962C8B-B14F-4D97-AF65-F5344CB8AC3E}">
        <p14:creationId xmlns:p14="http://schemas.microsoft.com/office/powerpoint/2010/main" val="204890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1750" y="815350"/>
            <a:ext cx="6641840" cy="5050700"/>
          </a:xfrm>
          <a:prstGeom prst="rect">
            <a:avLst/>
          </a:prstGeom>
        </p:spPr>
      </p:pic>
      <p:sp>
        <p:nvSpPr>
          <p:cNvPr id="3" name="TextBox 2"/>
          <p:cNvSpPr txBox="1"/>
          <p:nvPr/>
        </p:nvSpPr>
        <p:spPr>
          <a:xfrm>
            <a:off x="3080665" y="2716531"/>
            <a:ext cx="2020026" cy="1077218"/>
          </a:xfrm>
          <a:prstGeom prst="rect">
            <a:avLst/>
          </a:prstGeom>
          <a:solidFill>
            <a:srgbClr val="FF0000"/>
          </a:solidFill>
        </p:spPr>
        <p:txBody>
          <a:bodyPr wrap="square" rtlCol="0">
            <a:spAutoFit/>
          </a:bodyPr>
          <a:lstStyle/>
          <a:p>
            <a:pPr defTabSz="685783">
              <a:defRPr/>
            </a:pPr>
            <a:r>
              <a:rPr lang="en-US" sz="1600" dirty="0">
                <a:solidFill>
                  <a:prstClr val="white"/>
                </a:solidFill>
                <a:latin typeface="Calibri"/>
              </a:rPr>
              <a:t>Increased venous return to the right atrium enters PFO and aorta</a:t>
            </a:r>
          </a:p>
        </p:txBody>
      </p:sp>
      <p:cxnSp>
        <p:nvCxnSpPr>
          <p:cNvPr id="6" name="Curved Connector 5"/>
          <p:cNvCxnSpPr>
            <a:stCxn id="3" idx="3"/>
          </p:cNvCxnSpPr>
          <p:nvPr/>
        </p:nvCxnSpPr>
        <p:spPr>
          <a:xfrm>
            <a:off x="5100691" y="3255140"/>
            <a:ext cx="1211580" cy="311021"/>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36536" y="5216811"/>
            <a:ext cx="1253490" cy="507831"/>
          </a:xfrm>
          <a:prstGeom prst="rect">
            <a:avLst/>
          </a:prstGeom>
          <a:solidFill>
            <a:srgbClr val="FF0000"/>
          </a:solidFill>
        </p:spPr>
        <p:txBody>
          <a:bodyPr wrap="square" rtlCol="0">
            <a:spAutoFit/>
          </a:bodyPr>
          <a:lstStyle/>
          <a:p>
            <a:pPr defTabSz="685783">
              <a:defRPr/>
            </a:pPr>
            <a:r>
              <a:rPr lang="en-US" sz="1350" dirty="0">
                <a:solidFill>
                  <a:prstClr val="white"/>
                </a:solidFill>
                <a:latin typeface="Calibri"/>
              </a:rPr>
              <a:t>Umbilical cord milking</a:t>
            </a:r>
          </a:p>
        </p:txBody>
      </p:sp>
      <p:cxnSp>
        <p:nvCxnSpPr>
          <p:cNvPr id="8" name="Curved Connector 7"/>
          <p:cNvCxnSpPr/>
          <p:nvPr/>
        </p:nvCxnSpPr>
        <p:spPr>
          <a:xfrm flipV="1">
            <a:off x="3409051" y="5036953"/>
            <a:ext cx="438150" cy="13729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30432" y="3112259"/>
            <a:ext cx="1336532" cy="507831"/>
          </a:xfrm>
          <a:prstGeom prst="rect">
            <a:avLst/>
          </a:prstGeom>
          <a:solidFill>
            <a:schemeClr val="tx2">
              <a:lumMod val="75000"/>
            </a:schemeClr>
          </a:solidFill>
        </p:spPr>
        <p:txBody>
          <a:bodyPr wrap="square" rtlCol="0">
            <a:spAutoFit/>
          </a:bodyPr>
          <a:lstStyle/>
          <a:p>
            <a:pPr defTabSz="685783">
              <a:defRPr/>
            </a:pPr>
            <a:r>
              <a:rPr lang="en-US" sz="1350" dirty="0">
                <a:solidFill>
                  <a:prstClr val="white"/>
                </a:solidFill>
                <a:latin typeface="Calibri"/>
              </a:rPr>
              <a:t>Pulmonary vasoconstriction  </a:t>
            </a:r>
          </a:p>
        </p:txBody>
      </p:sp>
      <p:cxnSp>
        <p:nvCxnSpPr>
          <p:cNvPr id="12" name="Curved Connector 11"/>
          <p:cNvCxnSpPr/>
          <p:nvPr/>
        </p:nvCxnSpPr>
        <p:spPr>
          <a:xfrm rot="5400000">
            <a:off x="7806919" y="2068717"/>
            <a:ext cx="719750" cy="1007745"/>
          </a:xfrm>
          <a:prstGeom prst="curved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81848" y="944210"/>
            <a:ext cx="3248630" cy="1077218"/>
          </a:xfrm>
          <a:prstGeom prst="rect">
            <a:avLst/>
          </a:prstGeom>
          <a:solidFill>
            <a:srgbClr val="FF0000"/>
          </a:solidFill>
        </p:spPr>
        <p:txBody>
          <a:bodyPr wrap="square" rtlCol="0">
            <a:spAutoFit/>
          </a:bodyPr>
          <a:lstStyle/>
          <a:p>
            <a:pPr defTabSz="685783">
              <a:defRPr/>
            </a:pPr>
            <a:r>
              <a:rPr lang="en-US" sz="1600" dirty="0">
                <a:solidFill>
                  <a:prstClr val="white"/>
                </a:solidFill>
                <a:latin typeface="Calibri"/>
              </a:rPr>
              <a:t>Lack of cerebral autoregulation and right to left ductal shunt result in fluctuations in flow to an immature brain with fragile germinal matrix.</a:t>
            </a:r>
          </a:p>
        </p:txBody>
      </p:sp>
      <p:cxnSp>
        <p:nvCxnSpPr>
          <p:cNvPr id="13" name="Curved Connector 12"/>
          <p:cNvCxnSpPr/>
          <p:nvPr/>
        </p:nvCxnSpPr>
        <p:spPr>
          <a:xfrm>
            <a:off x="5330475" y="1313342"/>
            <a:ext cx="1549486" cy="105143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3463588" y="4089291"/>
            <a:ext cx="1982626" cy="1328146"/>
          </a:xfrm>
          <a:prstGeom prst="rect">
            <a:avLst/>
          </a:prstGeom>
        </p:spPr>
      </p:pic>
      <p:sp>
        <p:nvSpPr>
          <p:cNvPr id="19" name="Up Arrow 18"/>
          <p:cNvSpPr/>
          <p:nvPr/>
        </p:nvSpPr>
        <p:spPr>
          <a:xfrm>
            <a:off x="6919062" y="2212714"/>
            <a:ext cx="213258" cy="913932"/>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4" name="Freeform 3"/>
          <p:cNvSpPr/>
          <p:nvPr/>
        </p:nvSpPr>
        <p:spPr>
          <a:xfrm>
            <a:off x="6930615" y="1902088"/>
            <a:ext cx="294491" cy="93973"/>
          </a:xfrm>
          <a:custGeom>
            <a:avLst/>
            <a:gdLst>
              <a:gd name="connsiteX0" fmla="*/ 0 w 392654"/>
              <a:gd name="connsiteY0" fmla="*/ 48410 h 125297"/>
              <a:gd name="connsiteX1" fmla="*/ 0 w 392654"/>
              <a:gd name="connsiteY1" fmla="*/ 48410 h 125297"/>
              <a:gd name="connsiteX2" fmla="*/ 37652 w 392654"/>
              <a:gd name="connsiteY2" fmla="*/ 0 h 125297"/>
              <a:gd name="connsiteX3" fmla="*/ 59167 w 392654"/>
              <a:gd name="connsiteY3" fmla="*/ 5379 h 125297"/>
              <a:gd name="connsiteX4" fmla="*/ 75303 w 392654"/>
              <a:gd name="connsiteY4" fmla="*/ 21516 h 125297"/>
              <a:gd name="connsiteX5" fmla="*/ 96819 w 392654"/>
              <a:gd name="connsiteY5" fmla="*/ 102198 h 125297"/>
              <a:gd name="connsiteX6" fmla="*/ 139849 w 392654"/>
              <a:gd name="connsiteY6" fmla="*/ 96819 h 125297"/>
              <a:gd name="connsiteX7" fmla="*/ 150607 w 392654"/>
              <a:gd name="connsiteY7" fmla="*/ 80683 h 125297"/>
              <a:gd name="connsiteX8" fmla="*/ 172122 w 392654"/>
              <a:gd name="connsiteY8" fmla="*/ 75304 h 125297"/>
              <a:gd name="connsiteX9" fmla="*/ 188259 w 392654"/>
              <a:gd name="connsiteY9" fmla="*/ 69925 h 125297"/>
              <a:gd name="connsiteX10" fmla="*/ 215153 w 392654"/>
              <a:gd name="connsiteY10" fmla="*/ 75304 h 125297"/>
              <a:gd name="connsiteX11" fmla="*/ 215153 w 392654"/>
              <a:gd name="connsiteY11" fmla="*/ 75304 h 125297"/>
              <a:gd name="connsiteX12" fmla="*/ 258183 w 392654"/>
              <a:gd name="connsiteY12" fmla="*/ 118334 h 125297"/>
              <a:gd name="connsiteX13" fmla="*/ 263562 w 392654"/>
              <a:gd name="connsiteY13" fmla="*/ 102198 h 125297"/>
              <a:gd name="connsiteX14" fmla="*/ 279699 w 392654"/>
              <a:gd name="connsiteY14" fmla="*/ 26894 h 125297"/>
              <a:gd name="connsiteX15" fmla="*/ 295835 w 392654"/>
              <a:gd name="connsiteY15" fmla="*/ 10758 h 125297"/>
              <a:gd name="connsiteX16" fmla="*/ 349623 w 392654"/>
              <a:gd name="connsiteY16" fmla="*/ 32273 h 125297"/>
              <a:gd name="connsiteX17" fmla="*/ 360381 w 392654"/>
              <a:gd name="connsiteY17" fmla="*/ 48410 h 125297"/>
              <a:gd name="connsiteX18" fmla="*/ 392654 w 392654"/>
              <a:gd name="connsiteY18" fmla="*/ 64546 h 1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654" h="125297">
                <a:moveTo>
                  <a:pt x="0" y="48410"/>
                </a:moveTo>
                <a:lnTo>
                  <a:pt x="0" y="48410"/>
                </a:lnTo>
                <a:cubicBezTo>
                  <a:pt x="9273" y="29864"/>
                  <a:pt x="11526" y="0"/>
                  <a:pt x="37652" y="0"/>
                </a:cubicBezTo>
                <a:cubicBezTo>
                  <a:pt x="45044" y="0"/>
                  <a:pt x="51995" y="3586"/>
                  <a:pt x="59167" y="5379"/>
                </a:cubicBezTo>
                <a:cubicBezTo>
                  <a:pt x="64546" y="10758"/>
                  <a:pt x="73561" y="14111"/>
                  <a:pt x="75303" y="21516"/>
                </a:cubicBezTo>
                <a:cubicBezTo>
                  <a:pt x="95481" y="107273"/>
                  <a:pt x="53565" y="87780"/>
                  <a:pt x="96819" y="102198"/>
                </a:cubicBezTo>
                <a:cubicBezTo>
                  <a:pt x="111162" y="100405"/>
                  <a:pt x="126428" y="102187"/>
                  <a:pt x="139849" y="96819"/>
                </a:cubicBezTo>
                <a:cubicBezTo>
                  <a:pt x="145851" y="94418"/>
                  <a:pt x="145228" y="84269"/>
                  <a:pt x="150607" y="80683"/>
                </a:cubicBezTo>
                <a:cubicBezTo>
                  <a:pt x="156758" y="76582"/>
                  <a:pt x="165014" y="77335"/>
                  <a:pt x="172122" y="75304"/>
                </a:cubicBezTo>
                <a:cubicBezTo>
                  <a:pt x="177574" y="73746"/>
                  <a:pt x="182880" y="71718"/>
                  <a:pt x="188259" y="69925"/>
                </a:cubicBezTo>
                <a:lnTo>
                  <a:pt x="215153" y="75304"/>
                </a:lnTo>
                <a:lnTo>
                  <a:pt x="215153" y="75304"/>
                </a:lnTo>
                <a:cubicBezTo>
                  <a:pt x="223024" y="93014"/>
                  <a:pt x="226506" y="143676"/>
                  <a:pt x="258183" y="118334"/>
                </a:cubicBezTo>
                <a:cubicBezTo>
                  <a:pt x="262610" y="114792"/>
                  <a:pt x="261769" y="107577"/>
                  <a:pt x="263562" y="102198"/>
                </a:cubicBezTo>
                <a:cubicBezTo>
                  <a:pt x="267487" y="59021"/>
                  <a:pt x="258622" y="52187"/>
                  <a:pt x="279699" y="26894"/>
                </a:cubicBezTo>
                <a:cubicBezTo>
                  <a:pt x="284569" y="21050"/>
                  <a:pt x="290456" y="16137"/>
                  <a:pt x="295835" y="10758"/>
                </a:cubicBezTo>
                <a:cubicBezTo>
                  <a:pt x="325913" y="15771"/>
                  <a:pt x="328456" y="11106"/>
                  <a:pt x="349623" y="32273"/>
                </a:cubicBezTo>
                <a:cubicBezTo>
                  <a:pt x="354194" y="36844"/>
                  <a:pt x="355002" y="44824"/>
                  <a:pt x="360381" y="48410"/>
                </a:cubicBezTo>
                <a:cubicBezTo>
                  <a:pt x="419871" y="88071"/>
                  <a:pt x="353993" y="25888"/>
                  <a:pt x="392654" y="645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5" name="Freeform 4"/>
          <p:cNvSpPr/>
          <p:nvPr/>
        </p:nvSpPr>
        <p:spPr>
          <a:xfrm>
            <a:off x="6841575" y="1841576"/>
            <a:ext cx="480494" cy="201706"/>
          </a:xfrm>
          <a:custGeom>
            <a:avLst/>
            <a:gdLst>
              <a:gd name="connsiteX0" fmla="*/ 253190 w 640658"/>
              <a:gd name="connsiteY0" fmla="*/ 102198 h 268941"/>
              <a:gd name="connsiteX1" fmla="*/ 253190 w 640658"/>
              <a:gd name="connsiteY1" fmla="*/ 102198 h 268941"/>
              <a:gd name="connsiteX2" fmla="*/ 226296 w 640658"/>
              <a:gd name="connsiteY2" fmla="*/ 43031 h 268941"/>
              <a:gd name="connsiteX3" fmla="*/ 210160 w 640658"/>
              <a:gd name="connsiteY3" fmla="*/ 32273 h 268941"/>
              <a:gd name="connsiteX4" fmla="*/ 199402 w 640658"/>
              <a:gd name="connsiteY4" fmla="*/ 16136 h 268941"/>
              <a:gd name="connsiteX5" fmla="*/ 183266 w 640658"/>
              <a:gd name="connsiteY5" fmla="*/ 10758 h 268941"/>
              <a:gd name="connsiteX6" fmla="*/ 167129 w 640658"/>
              <a:gd name="connsiteY6" fmla="*/ 0 h 268941"/>
              <a:gd name="connsiteX7" fmla="*/ 54174 w 640658"/>
              <a:gd name="connsiteY7" fmla="*/ 5379 h 268941"/>
              <a:gd name="connsiteX8" fmla="*/ 21901 w 640658"/>
              <a:gd name="connsiteY8" fmla="*/ 26894 h 268941"/>
              <a:gd name="connsiteX9" fmla="*/ 16522 w 640658"/>
              <a:gd name="connsiteY9" fmla="*/ 43031 h 268941"/>
              <a:gd name="connsiteX10" fmla="*/ 386 w 640658"/>
              <a:gd name="connsiteY10" fmla="*/ 53788 h 268941"/>
              <a:gd name="connsiteX11" fmla="*/ 11143 w 640658"/>
              <a:gd name="connsiteY11" fmla="*/ 134471 h 268941"/>
              <a:gd name="connsiteX12" fmla="*/ 21901 w 640658"/>
              <a:gd name="connsiteY12" fmla="*/ 150607 h 268941"/>
              <a:gd name="connsiteX13" fmla="*/ 38037 w 640658"/>
              <a:gd name="connsiteY13" fmla="*/ 193638 h 268941"/>
              <a:gd name="connsiteX14" fmla="*/ 54174 w 640658"/>
              <a:gd name="connsiteY14" fmla="*/ 209774 h 268941"/>
              <a:gd name="connsiteX15" fmla="*/ 81068 w 640658"/>
              <a:gd name="connsiteY15" fmla="*/ 236668 h 268941"/>
              <a:gd name="connsiteX16" fmla="*/ 129477 w 640658"/>
              <a:gd name="connsiteY16" fmla="*/ 247426 h 268941"/>
              <a:gd name="connsiteX17" fmla="*/ 161750 w 640658"/>
              <a:gd name="connsiteY17" fmla="*/ 258183 h 268941"/>
              <a:gd name="connsiteX18" fmla="*/ 183266 w 640658"/>
              <a:gd name="connsiteY18" fmla="*/ 263562 h 268941"/>
              <a:gd name="connsiteX19" fmla="*/ 231675 w 640658"/>
              <a:gd name="connsiteY19" fmla="*/ 252805 h 268941"/>
              <a:gd name="connsiteX20" fmla="*/ 247812 w 640658"/>
              <a:gd name="connsiteY20" fmla="*/ 247426 h 268941"/>
              <a:gd name="connsiteX21" fmla="*/ 263948 w 640658"/>
              <a:gd name="connsiteY21" fmla="*/ 231289 h 268941"/>
              <a:gd name="connsiteX22" fmla="*/ 274706 w 640658"/>
              <a:gd name="connsiteY22" fmla="*/ 193638 h 268941"/>
              <a:gd name="connsiteX23" fmla="*/ 290842 w 640658"/>
              <a:gd name="connsiteY23" fmla="*/ 172122 h 268941"/>
              <a:gd name="connsiteX24" fmla="*/ 312357 w 640658"/>
              <a:gd name="connsiteY24" fmla="*/ 134471 h 268941"/>
              <a:gd name="connsiteX25" fmla="*/ 328494 w 640658"/>
              <a:gd name="connsiteY25" fmla="*/ 139849 h 268941"/>
              <a:gd name="connsiteX26" fmla="*/ 376903 w 640658"/>
              <a:gd name="connsiteY26" fmla="*/ 182880 h 268941"/>
              <a:gd name="connsiteX27" fmla="*/ 387661 w 640658"/>
              <a:gd name="connsiteY27" fmla="*/ 199016 h 268941"/>
              <a:gd name="connsiteX28" fmla="*/ 409176 w 640658"/>
              <a:gd name="connsiteY28" fmla="*/ 220532 h 268941"/>
              <a:gd name="connsiteX29" fmla="*/ 414555 w 640658"/>
              <a:gd name="connsiteY29" fmla="*/ 236668 h 268941"/>
              <a:gd name="connsiteX30" fmla="*/ 441449 w 640658"/>
              <a:gd name="connsiteY30" fmla="*/ 268941 h 268941"/>
              <a:gd name="connsiteX31" fmla="*/ 549026 w 640658"/>
              <a:gd name="connsiteY31" fmla="*/ 263562 h 268941"/>
              <a:gd name="connsiteX32" fmla="*/ 586677 w 640658"/>
              <a:gd name="connsiteY32" fmla="*/ 236668 h 268941"/>
              <a:gd name="connsiteX33" fmla="*/ 602814 w 640658"/>
              <a:gd name="connsiteY33" fmla="*/ 231289 h 268941"/>
              <a:gd name="connsiteX34" fmla="*/ 629708 w 640658"/>
              <a:gd name="connsiteY34" fmla="*/ 199016 h 268941"/>
              <a:gd name="connsiteX35" fmla="*/ 635087 w 640658"/>
              <a:gd name="connsiteY35" fmla="*/ 177501 h 268941"/>
              <a:gd name="connsiteX36" fmla="*/ 640466 w 640658"/>
              <a:gd name="connsiteY36" fmla="*/ 161365 h 268941"/>
              <a:gd name="connsiteX37" fmla="*/ 629708 w 640658"/>
              <a:gd name="connsiteY37" fmla="*/ 53788 h 268941"/>
              <a:gd name="connsiteX38" fmla="*/ 618950 w 640658"/>
              <a:gd name="connsiteY38" fmla="*/ 37652 h 268941"/>
              <a:gd name="connsiteX39" fmla="*/ 592056 w 640658"/>
              <a:gd name="connsiteY39" fmla="*/ 16136 h 268941"/>
              <a:gd name="connsiteX40" fmla="*/ 565162 w 640658"/>
              <a:gd name="connsiteY40" fmla="*/ 10758 h 268941"/>
              <a:gd name="connsiteX41" fmla="*/ 462965 w 640658"/>
              <a:gd name="connsiteY41" fmla="*/ 21515 h 268941"/>
              <a:gd name="connsiteX42" fmla="*/ 430692 w 640658"/>
              <a:gd name="connsiteY42" fmla="*/ 32273 h 268941"/>
              <a:gd name="connsiteX43" fmla="*/ 419934 w 640658"/>
              <a:gd name="connsiteY43" fmla="*/ 48409 h 268941"/>
              <a:gd name="connsiteX44" fmla="*/ 403797 w 640658"/>
              <a:gd name="connsiteY44" fmla="*/ 53788 h 268941"/>
              <a:gd name="connsiteX45" fmla="*/ 376903 w 640658"/>
              <a:gd name="connsiteY45" fmla="*/ 64546 h 268941"/>
              <a:gd name="connsiteX46" fmla="*/ 366146 w 640658"/>
              <a:gd name="connsiteY46" fmla="*/ 86061 h 268941"/>
              <a:gd name="connsiteX47" fmla="*/ 360767 w 640658"/>
              <a:gd name="connsiteY47" fmla="*/ 102198 h 268941"/>
              <a:gd name="connsiteX48" fmla="*/ 350009 w 640658"/>
              <a:gd name="connsiteY48" fmla="*/ 118334 h 268941"/>
              <a:gd name="connsiteX49" fmla="*/ 328494 w 640658"/>
              <a:gd name="connsiteY49" fmla="*/ 150607 h 268941"/>
              <a:gd name="connsiteX50" fmla="*/ 306979 w 640658"/>
              <a:gd name="connsiteY50" fmla="*/ 166743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0658" h="268941">
                <a:moveTo>
                  <a:pt x="253190" y="102198"/>
                </a:moveTo>
                <a:lnTo>
                  <a:pt x="253190" y="102198"/>
                </a:lnTo>
                <a:cubicBezTo>
                  <a:pt x="248470" y="89611"/>
                  <a:pt x="239776" y="56511"/>
                  <a:pt x="226296" y="43031"/>
                </a:cubicBezTo>
                <a:cubicBezTo>
                  <a:pt x="221725" y="38460"/>
                  <a:pt x="215539" y="35859"/>
                  <a:pt x="210160" y="32273"/>
                </a:cubicBezTo>
                <a:cubicBezTo>
                  <a:pt x="206574" y="26894"/>
                  <a:pt x="204450" y="20174"/>
                  <a:pt x="199402" y="16136"/>
                </a:cubicBezTo>
                <a:cubicBezTo>
                  <a:pt x="194975" y="12594"/>
                  <a:pt x="188337" y="13293"/>
                  <a:pt x="183266" y="10758"/>
                </a:cubicBezTo>
                <a:cubicBezTo>
                  <a:pt x="177484" y="7867"/>
                  <a:pt x="172508" y="3586"/>
                  <a:pt x="167129" y="0"/>
                </a:cubicBezTo>
                <a:cubicBezTo>
                  <a:pt x="129477" y="1793"/>
                  <a:pt x="91238" y="-1485"/>
                  <a:pt x="54174" y="5379"/>
                </a:cubicBezTo>
                <a:cubicBezTo>
                  <a:pt x="41461" y="7733"/>
                  <a:pt x="21901" y="26894"/>
                  <a:pt x="21901" y="26894"/>
                </a:cubicBezTo>
                <a:cubicBezTo>
                  <a:pt x="20108" y="32273"/>
                  <a:pt x="20064" y="38603"/>
                  <a:pt x="16522" y="43031"/>
                </a:cubicBezTo>
                <a:cubicBezTo>
                  <a:pt x="12484" y="48079"/>
                  <a:pt x="1300" y="47389"/>
                  <a:pt x="386" y="53788"/>
                </a:cubicBezTo>
                <a:cubicBezTo>
                  <a:pt x="-947" y="63123"/>
                  <a:pt x="825" y="113835"/>
                  <a:pt x="11143" y="134471"/>
                </a:cubicBezTo>
                <a:cubicBezTo>
                  <a:pt x="14034" y="140253"/>
                  <a:pt x="19010" y="144825"/>
                  <a:pt x="21901" y="150607"/>
                </a:cubicBezTo>
                <a:cubicBezTo>
                  <a:pt x="34417" y="175638"/>
                  <a:pt x="18220" y="161930"/>
                  <a:pt x="38037" y="193638"/>
                </a:cubicBezTo>
                <a:cubicBezTo>
                  <a:pt x="42069" y="200089"/>
                  <a:pt x="49304" y="203930"/>
                  <a:pt x="54174" y="209774"/>
                </a:cubicBezTo>
                <a:cubicBezTo>
                  <a:pt x="69543" y="228216"/>
                  <a:pt x="58528" y="225398"/>
                  <a:pt x="81068" y="236668"/>
                </a:cubicBezTo>
                <a:cubicBezTo>
                  <a:pt x="96458" y="244363"/>
                  <a:pt x="112949" y="243294"/>
                  <a:pt x="129477" y="247426"/>
                </a:cubicBezTo>
                <a:cubicBezTo>
                  <a:pt x="140478" y="250176"/>
                  <a:pt x="150889" y="254925"/>
                  <a:pt x="161750" y="258183"/>
                </a:cubicBezTo>
                <a:cubicBezTo>
                  <a:pt x="168831" y="260307"/>
                  <a:pt x="176094" y="261769"/>
                  <a:pt x="183266" y="263562"/>
                </a:cubicBezTo>
                <a:cubicBezTo>
                  <a:pt x="199402" y="259976"/>
                  <a:pt x="215639" y="256814"/>
                  <a:pt x="231675" y="252805"/>
                </a:cubicBezTo>
                <a:cubicBezTo>
                  <a:pt x="237176" y="251430"/>
                  <a:pt x="243094" y="250571"/>
                  <a:pt x="247812" y="247426"/>
                </a:cubicBezTo>
                <a:cubicBezTo>
                  <a:pt x="254141" y="243206"/>
                  <a:pt x="258569" y="236668"/>
                  <a:pt x="263948" y="231289"/>
                </a:cubicBezTo>
                <a:cubicBezTo>
                  <a:pt x="265113" y="226630"/>
                  <a:pt x="271276" y="199641"/>
                  <a:pt x="274706" y="193638"/>
                </a:cubicBezTo>
                <a:cubicBezTo>
                  <a:pt x="279154" y="185854"/>
                  <a:pt x="285463" y="179294"/>
                  <a:pt x="290842" y="172122"/>
                </a:cubicBezTo>
                <a:cubicBezTo>
                  <a:pt x="294015" y="156257"/>
                  <a:pt x="291070" y="138019"/>
                  <a:pt x="312357" y="134471"/>
                </a:cubicBezTo>
                <a:cubicBezTo>
                  <a:pt x="317950" y="133539"/>
                  <a:pt x="323115" y="138056"/>
                  <a:pt x="328494" y="139849"/>
                </a:cubicBezTo>
                <a:cubicBezTo>
                  <a:pt x="365338" y="176693"/>
                  <a:pt x="348109" y="163683"/>
                  <a:pt x="376903" y="182880"/>
                </a:cubicBezTo>
                <a:cubicBezTo>
                  <a:pt x="380489" y="188259"/>
                  <a:pt x="383454" y="194108"/>
                  <a:pt x="387661" y="199016"/>
                </a:cubicBezTo>
                <a:cubicBezTo>
                  <a:pt x="394262" y="206717"/>
                  <a:pt x="403281" y="212279"/>
                  <a:pt x="409176" y="220532"/>
                </a:cubicBezTo>
                <a:cubicBezTo>
                  <a:pt x="412471" y="225146"/>
                  <a:pt x="412019" y="231597"/>
                  <a:pt x="414555" y="236668"/>
                </a:cubicBezTo>
                <a:cubicBezTo>
                  <a:pt x="422044" y="251646"/>
                  <a:pt x="429553" y="257045"/>
                  <a:pt x="441449" y="268941"/>
                </a:cubicBezTo>
                <a:cubicBezTo>
                  <a:pt x="477308" y="267148"/>
                  <a:pt x="513399" y="268015"/>
                  <a:pt x="549026" y="263562"/>
                </a:cubicBezTo>
                <a:cubicBezTo>
                  <a:pt x="571887" y="260704"/>
                  <a:pt x="570050" y="247753"/>
                  <a:pt x="586677" y="236668"/>
                </a:cubicBezTo>
                <a:cubicBezTo>
                  <a:pt x="591395" y="233523"/>
                  <a:pt x="597435" y="233082"/>
                  <a:pt x="602814" y="231289"/>
                </a:cubicBezTo>
                <a:cubicBezTo>
                  <a:pt x="612507" y="221596"/>
                  <a:pt x="624091" y="212121"/>
                  <a:pt x="629708" y="199016"/>
                </a:cubicBezTo>
                <a:cubicBezTo>
                  <a:pt x="632620" y="192221"/>
                  <a:pt x="633056" y="184609"/>
                  <a:pt x="635087" y="177501"/>
                </a:cubicBezTo>
                <a:cubicBezTo>
                  <a:pt x="636645" y="172050"/>
                  <a:pt x="638673" y="166744"/>
                  <a:pt x="640466" y="161365"/>
                </a:cubicBezTo>
                <a:cubicBezTo>
                  <a:pt x="640152" y="156025"/>
                  <a:pt x="643740" y="81851"/>
                  <a:pt x="629708" y="53788"/>
                </a:cubicBezTo>
                <a:cubicBezTo>
                  <a:pt x="626817" y="48006"/>
                  <a:pt x="623521" y="42223"/>
                  <a:pt x="618950" y="37652"/>
                </a:cubicBezTo>
                <a:cubicBezTo>
                  <a:pt x="610832" y="29534"/>
                  <a:pt x="602325" y="21270"/>
                  <a:pt x="592056" y="16136"/>
                </a:cubicBezTo>
                <a:cubicBezTo>
                  <a:pt x="583879" y="12048"/>
                  <a:pt x="574127" y="12551"/>
                  <a:pt x="565162" y="10758"/>
                </a:cubicBezTo>
                <a:cubicBezTo>
                  <a:pt x="531096" y="14344"/>
                  <a:pt x="496789" y="16103"/>
                  <a:pt x="462965" y="21515"/>
                </a:cubicBezTo>
                <a:cubicBezTo>
                  <a:pt x="451768" y="23307"/>
                  <a:pt x="430692" y="32273"/>
                  <a:pt x="430692" y="32273"/>
                </a:cubicBezTo>
                <a:cubicBezTo>
                  <a:pt x="427106" y="37652"/>
                  <a:pt x="424982" y="44371"/>
                  <a:pt x="419934" y="48409"/>
                </a:cubicBezTo>
                <a:cubicBezTo>
                  <a:pt x="415506" y="51951"/>
                  <a:pt x="409106" y="51797"/>
                  <a:pt x="403797" y="53788"/>
                </a:cubicBezTo>
                <a:cubicBezTo>
                  <a:pt x="394756" y="57178"/>
                  <a:pt x="385868" y="60960"/>
                  <a:pt x="376903" y="64546"/>
                </a:cubicBezTo>
                <a:cubicBezTo>
                  <a:pt x="373317" y="71718"/>
                  <a:pt x="369304" y="78691"/>
                  <a:pt x="366146" y="86061"/>
                </a:cubicBezTo>
                <a:cubicBezTo>
                  <a:pt x="363913" y="91273"/>
                  <a:pt x="363303" y="97127"/>
                  <a:pt x="360767" y="102198"/>
                </a:cubicBezTo>
                <a:cubicBezTo>
                  <a:pt x="357876" y="107980"/>
                  <a:pt x="353595" y="112955"/>
                  <a:pt x="350009" y="118334"/>
                </a:cubicBezTo>
                <a:cubicBezTo>
                  <a:pt x="340230" y="157446"/>
                  <a:pt x="353257" y="125844"/>
                  <a:pt x="328494" y="150607"/>
                </a:cubicBezTo>
                <a:cubicBezTo>
                  <a:pt x="307893" y="171208"/>
                  <a:pt x="319528" y="179294"/>
                  <a:pt x="306979" y="166743"/>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dirty="0">
              <a:solidFill>
                <a:prstClr val="white"/>
              </a:solidFill>
              <a:latin typeface="Calibri"/>
            </a:endParaRPr>
          </a:p>
        </p:txBody>
      </p:sp>
      <p:sp>
        <p:nvSpPr>
          <p:cNvPr id="17" name="TextBox 16"/>
          <p:cNvSpPr txBox="1"/>
          <p:nvPr/>
        </p:nvSpPr>
        <p:spPr>
          <a:xfrm>
            <a:off x="7173332" y="1438959"/>
            <a:ext cx="517989" cy="300082"/>
          </a:xfrm>
          <a:prstGeom prst="rect">
            <a:avLst/>
          </a:prstGeom>
          <a:solidFill>
            <a:srgbClr val="FF0000"/>
          </a:solidFill>
        </p:spPr>
        <p:txBody>
          <a:bodyPr wrap="square" rtlCol="0">
            <a:spAutoFit/>
          </a:bodyPr>
          <a:lstStyle/>
          <a:p>
            <a:pPr defTabSz="685783">
              <a:defRPr/>
            </a:pPr>
            <a:r>
              <a:rPr lang="en-US" sz="1350" dirty="0">
                <a:solidFill>
                  <a:prstClr val="white"/>
                </a:solidFill>
                <a:latin typeface="Calibri"/>
              </a:rPr>
              <a:t>IVH</a:t>
            </a:r>
          </a:p>
        </p:txBody>
      </p:sp>
      <p:pic>
        <p:nvPicPr>
          <p:cNvPr id="21"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423" y="5836559"/>
            <a:ext cx="1532163" cy="10214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37" y="5948639"/>
            <a:ext cx="1991110" cy="7452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4247" y="249459"/>
            <a:ext cx="8613607" cy="646331"/>
          </a:xfrm>
          <a:prstGeom prst="rect">
            <a:avLst/>
          </a:prstGeom>
          <a:noFill/>
          <a:ln>
            <a:noFill/>
          </a:ln>
        </p:spPr>
        <p:txBody>
          <a:bodyPr wrap="square" rtlCol="0">
            <a:spAutoFit/>
          </a:bodyPr>
          <a:lstStyle/>
          <a:p>
            <a:r>
              <a:rPr lang="en-US" sz="3600" dirty="0">
                <a:solidFill>
                  <a:srgbClr val="0000CC"/>
                </a:solidFill>
              </a:rPr>
              <a:t>Hemodynamic Changes During Cord Milking</a:t>
            </a:r>
            <a:endParaRPr lang="en-CA" sz="3600" dirty="0">
              <a:solidFill>
                <a:srgbClr val="0000CC"/>
              </a:solidFill>
            </a:endParaRPr>
          </a:p>
        </p:txBody>
      </p:sp>
    </p:spTree>
    <p:extLst>
      <p:ext uri="{BB962C8B-B14F-4D97-AF65-F5344CB8AC3E}">
        <p14:creationId xmlns:p14="http://schemas.microsoft.com/office/powerpoint/2010/main" val="23244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63" presetClass="path" presetSubtype="0" accel="50000" decel="50000" fill="hold" nodeType="withEffect">
                                  <p:stCondLst>
                                    <p:cond delay="0"/>
                                  </p:stCondLst>
                                  <p:childTnLst>
                                    <p:animMotion origin="layout" path="M 1.25E-6 -3.7037E-7 L 0.25 -3.7037E-7 " pathEditMode="relative" rAng="0" ptsTypes="AA">
                                      <p:cBhvr>
                                        <p:cTn id="12" dur="2000" fill="hold"/>
                                        <p:tgtEl>
                                          <p:spTgt spid="9"/>
                                        </p:tgtEl>
                                        <p:attrNameLst>
                                          <p:attrName>ppt_x</p:attrName>
                                          <p:attrName>ppt_y</p:attrName>
                                        </p:attrNameLst>
                                      </p:cBhvr>
                                      <p:rCtr x="12500" y="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out)">
                                      <p:cBhvr>
                                        <p:cTn id="46" dur="2000"/>
                                        <p:tgtEl>
                                          <p:spTgt spid="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0" grpId="0" animBg="1"/>
      <p:bldP spid="19" grpId="0" animBg="1"/>
      <p:bldP spid="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Sustained Lung Inflation(SLI)</a:t>
            </a:r>
          </a:p>
        </p:txBody>
      </p:sp>
      <p:sp>
        <p:nvSpPr>
          <p:cNvPr id="3" name="Content Placeholder 2"/>
          <p:cNvSpPr>
            <a:spLocks noGrp="1"/>
          </p:cNvSpPr>
          <p:nvPr>
            <p:ph idx="1"/>
          </p:nvPr>
        </p:nvSpPr>
        <p:spPr/>
        <p:txBody>
          <a:bodyPr>
            <a:normAutofit/>
          </a:bodyPr>
          <a:lstStyle/>
          <a:p>
            <a:pPr>
              <a:spcBef>
                <a:spcPts val="1200"/>
              </a:spcBef>
              <a:spcAft>
                <a:spcPts val="1200"/>
              </a:spcAft>
            </a:pPr>
            <a:r>
              <a:rPr lang="en-US" sz="2800" dirty="0"/>
              <a:t>Providing longer SLI before initiating PPV can inflate the lungs and increase FRC. </a:t>
            </a:r>
          </a:p>
          <a:p>
            <a:pPr>
              <a:spcBef>
                <a:spcPts val="1200"/>
              </a:spcBef>
              <a:spcAft>
                <a:spcPts val="1200"/>
              </a:spcAft>
            </a:pPr>
            <a:r>
              <a:rPr lang="en-US" sz="2800" dirty="0"/>
              <a:t>Meta-analysis showed  SLI- </a:t>
            </a:r>
            <a:r>
              <a:rPr lang="en-US" sz="2800" b="1" dirty="0"/>
              <a:t>↑ mortality </a:t>
            </a:r>
            <a:r>
              <a:rPr lang="en-US" sz="2800" dirty="0"/>
              <a:t>in preterm infants &lt; 29 wk and SI is not recommended  </a:t>
            </a:r>
          </a:p>
          <a:p>
            <a:pPr>
              <a:spcBef>
                <a:spcPts val="1200"/>
              </a:spcBef>
              <a:spcAft>
                <a:spcPts val="1200"/>
              </a:spcAft>
            </a:pPr>
            <a:r>
              <a:rPr lang="en-US" sz="2800" dirty="0"/>
              <a:t>There is insufficient evidence for or against the use of SLI for term and late preterm infants</a:t>
            </a:r>
            <a:r>
              <a:rPr lang="en-US" dirty="0"/>
              <a:t>.</a:t>
            </a:r>
          </a:p>
        </p:txBody>
      </p:sp>
      <p:sp>
        <p:nvSpPr>
          <p:cNvPr id="4" name="Rectangle 3"/>
          <p:cNvSpPr/>
          <p:nvPr/>
        </p:nvSpPr>
        <p:spPr>
          <a:xfrm>
            <a:off x="2339752" y="5941497"/>
            <a:ext cx="4660284" cy="584775"/>
          </a:xfrm>
          <a:prstGeom prst="rect">
            <a:avLst/>
          </a:prstGeom>
        </p:spPr>
        <p:txBody>
          <a:bodyPr wrap="square">
            <a:spAutoFit/>
          </a:bodyPr>
          <a:lstStyle/>
          <a:p>
            <a:r>
              <a:rPr lang="en-US" sz="1400" dirty="0"/>
              <a:t>Wyckoff M et al. Circulation, 2020;142(</a:t>
            </a:r>
            <a:r>
              <a:rPr lang="en-US" sz="1400" dirty="0" err="1"/>
              <a:t>Supp</a:t>
            </a:r>
            <a:r>
              <a:rPr lang="en-US" sz="1400" dirty="0"/>
              <a:t>): S185-S221 </a:t>
            </a:r>
          </a:p>
          <a:p>
            <a:r>
              <a:rPr lang="en-US" sz="1400" dirty="0"/>
              <a:t>Kapadia VS, et al. Pediatrics. 2021;147:e2020021204</a:t>
            </a:r>
            <a:r>
              <a:rPr lang="en-US" dirty="0"/>
              <a:t>.</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42" y="5591109"/>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Epinephrine dosing</a:t>
            </a:r>
            <a:endParaRPr lang="en-CA" dirty="0">
              <a:solidFill>
                <a:srgbClr val="0000CC"/>
              </a:solidFill>
            </a:endParaRPr>
          </a:p>
        </p:txBody>
      </p:sp>
      <p:sp>
        <p:nvSpPr>
          <p:cNvPr id="3" name="Content Placeholder 2"/>
          <p:cNvSpPr>
            <a:spLocks noGrp="1"/>
          </p:cNvSpPr>
          <p:nvPr>
            <p:ph idx="1"/>
          </p:nvPr>
        </p:nvSpPr>
        <p:spPr/>
        <p:txBody>
          <a:bodyPr/>
          <a:lstStyle/>
          <a:p>
            <a:r>
              <a:rPr lang="en-US" dirty="0"/>
              <a:t>Dose </a:t>
            </a:r>
          </a:p>
          <a:p>
            <a:pPr lvl="2" fontAlgn="ctr"/>
            <a:r>
              <a:rPr lang="en-US" dirty="0"/>
              <a:t>IV or IO = 0.02 mg/kg (equal to 0.2 mL/kg)</a:t>
            </a:r>
          </a:p>
          <a:p>
            <a:pPr lvl="3" fontAlgn="ctr">
              <a:buFont typeface="Arial" panose="020B0604020202020204" pitchFamily="34" charset="0"/>
              <a:buChar char="•"/>
            </a:pPr>
            <a:r>
              <a:rPr lang="en-US" sz="2400" dirty="0"/>
              <a:t>May repeat every 3 to 5 minutes</a:t>
            </a:r>
          </a:p>
          <a:p>
            <a:pPr lvl="3" fontAlgn="ctr">
              <a:buFont typeface="Arial" panose="020B0604020202020204" pitchFamily="34" charset="0"/>
              <a:buChar char="•"/>
            </a:pPr>
            <a:r>
              <a:rPr lang="en-US" sz="2400" dirty="0"/>
              <a:t>Range = 0.01 to 0.03 mg/kg (equal to 0.1 to 0.3 mL/kg)</a:t>
            </a:r>
          </a:p>
          <a:p>
            <a:pPr lvl="2" fontAlgn="ctr"/>
            <a:r>
              <a:rPr lang="en-US" dirty="0"/>
              <a:t>Endotracheal = 0.1 mg/kg ( equal to 1 mL/kg) </a:t>
            </a:r>
          </a:p>
          <a:p>
            <a:pPr lvl="3" fontAlgn="ctr">
              <a:buFont typeface="Arial" panose="020B0604020202020204" pitchFamily="34" charset="0"/>
              <a:buChar char="•"/>
            </a:pPr>
            <a:r>
              <a:rPr lang="en-US" sz="2400" dirty="0"/>
              <a:t>Range = 0.05 to 0.1 mg/kg (0.5 to 1 mL/kg)</a:t>
            </a:r>
            <a:endParaRPr lang="en-US" dirty="0"/>
          </a:p>
          <a:p>
            <a:r>
              <a:rPr lang="en-US" sz="2800" dirty="0"/>
              <a:t>Flush: Follow IV or IO dose with a </a:t>
            </a:r>
            <a:r>
              <a:rPr lang="en-US" sz="2800" b="1" dirty="0"/>
              <a:t>3-mL saline flush  (previous 0.5-1ml)</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21"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6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a:solidFill>
                  <a:srgbClr val="0000CC"/>
                </a:solidFill>
              </a:rPr>
              <a:t>Disclosure Statement</a:t>
            </a:r>
          </a:p>
        </p:txBody>
      </p:sp>
      <p:sp>
        <p:nvSpPr>
          <p:cNvPr id="3" name="Content Placeholder 2"/>
          <p:cNvSpPr>
            <a:spLocks noGrp="1"/>
          </p:cNvSpPr>
          <p:nvPr>
            <p:ph idx="1"/>
          </p:nvPr>
        </p:nvSpPr>
        <p:spPr>
          <a:xfrm>
            <a:off x="457200" y="1124744"/>
            <a:ext cx="8229600" cy="4896544"/>
          </a:xfrm>
        </p:spPr>
        <p:txBody>
          <a:bodyPr>
            <a:noAutofit/>
          </a:bodyPr>
          <a:lstStyle/>
          <a:p>
            <a:endParaRPr lang="en-CA" sz="2400" b="1" dirty="0"/>
          </a:p>
          <a:p>
            <a:r>
              <a:rPr lang="en-CA" sz="2400" b="1" dirty="0"/>
              <a:t>Faculty: </a:t>
            </a:r>
            <a:r>
              <a:rPr lang="en-CA" sz="2400" dirty="0"/>
              <a:t>Dr</a:t>
            </a:r>
            <a:r>
              <a:rPr lang="en-CA" sz="2400" b="1" dirty="0"/>
              <a:t> </a:t>
            </a:r>
            <a:r>
              <a:rPr lang="en-CA" sz="2400" dirty="0"/>
              <a:t>Emer Finan and Dr Amuchou Soraisham</a:t>
            </a:r>
          </a:p>
          <a:p>
            <a:endParaRPr lang="en-CA" sz="2400" b="1" dirty="0"/>
          </a:p>
          <a:p>
            <a:endParaRPr lang="en-CA" sz="2400" b="1" dirty="0"/>
          </a:p>
          <a:p>
            <a:r>
              <a:rPr lang="en-CA" sz="2400" b="1" dirty="0"/>
              <a:t> Relationships with commercial interests:</a:t>
            </a:r>
          </a:p>
          <a:p>
            <a:pPr marL="457200" lvl="1" indent="0">
              <a:buNone/>
            </a:pPr>
            <a:endParaRPr lang="en-CA" sz="2400" dirty="0"/>
          </a:p>
          <a:p>
            <a:pPr marL="457200" lvl="1" indent="0">
              <a:buNone/>
            </a:pPr>
            <a:r>
              <a:rPr lang="en-CA" sz="2400" dirty="0"/>
              <a:t>We have no affiliation (financial or otherwise) with a pharmaceutical, medical device or communications organization</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20674"/>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9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536" y="116632"/>
            <a:ext cx="8496944" cy="2484197"/>
          </a:xfrm>
          <a:prstGeom prst="rect">
            <a:avLst/>
          </a:prstGeom>
        </p:spPr>
      </p:pic>
      <p:pic>
        <p:nvPicPr>
          <p:cNvPr id="3" name="Content Placeholder 3"/>
          <p:cNvPicPr>
            <a:picLocks noChangeAspect="1"/>
          </p:cNvPicPr>
          <p:nvPr/>
        </p:nvPicPr>
        <p:blipFill>
          <a:blip r:embed="rId4"/>
          <a:stretch>
            <a:fillRect/>
          </a:stretch>
        </p:blipFill>
        <p:spPr>
          <a:xfrm>
            <a:off x="395536" y="2132856"/>
            <a:ext cx="7933179" cy="3688531"/>
          </a:xfrm>
          <a:prstGeom prst="rect">
            <a:avLst/>
          </a:prstGeom>
        </p:spPr>
      </p:pic>
      <p:sp>
        <p:nvSpPr>
          <p:cNvPr id="4" name="Rectangle 3"/>
          <p:cNvSpPr/>
          <p:nvPr/>
        </p:nvSpPr>
        <p:spPr>
          <a:xfrm>
            <a:off x="2286000" y="6255615"/>
            <a:ext cx="4572000" cy="276999"/>
          </a:xfrm>
          <a:prstGeom prst="rect">
            <a:avLst/>
          </a:prstGeom>
        </p:spPr>
        <p:txBody>
          <a:bodyPr>
            <a:spAutoFit/>
          </a:bodyPr>
          <a:lstStyle/>
          <a:p>
            <a:r>
              <a:rPr lang="en-US" sz="1200" dirty="0"/>
              <a:t>Sankaran D, et al. Arch Dis Child Fetal Neonatal Ed 2021;0:F1–F6. </a:t>
            </a:r>
          </a:p>
        </p:txBody>
      </p:sp>
      <p:pic>
        <p:nvPicPr>
          <p:cNvPr id="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821387"/>
            <a:ext cx="1656184" cy="1104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9883" y="3901859"/>
            <a:ext cx="7844483" cy="216024"/>
          </a:xfrm>
          <a:prstGeom prst="rect">
            <a:avLst/>
          </a:prstGeom>
          <a:noFill/>
          <a:ln w="57150">
            <a:solidFill>
              <a:srgbClr val="FF0000"/>
            </a:solidFill>
          </a:ln>
        </p:spPr>
        <p:txBody>
          <a:bodyPr wrap="square" rtlCol="0">
            <a:spAutoFit/>
          </a:bodyPr>
          <a:lstStyle/>
          <a:p>
            <a:endParaRPr lang="en-US" dirty="0"/>
          </a:p>
        </p:txBody>
      </p:sp>
      <p:sp>
        <p:nvSpPr>
          <p:cNvPr id="8" name="TextBox 7"/>
          <p:cNvSpPr txBox="1"/>
          <p:nvPr/>
        </p:nvSpPr>
        <p:spPr>
          <a:xfrm>
            <a:off x="473460" y="4869160"/>
            <a:ext cx="7840095" cy="369332"/>
          </a:xfrm>
          <a:prstGeom prst="rect">
            <a:avLst/>
          </a:prstGeom>
          <a:noFill/>
          <a:ln w="57150">
            <a:solidFill>
              <a:srgbClr val="FF0000"/>
            </a:solidFill>
          </a:ln>
        </p:spPr>
        <p:txBody>
          <a:bodyPr wrap="square" rtlCol="0">
            <a:spAutoFit/>
          </a:bodyPr>
          <a:lstStyle/>
          <a:p>
            <a:endParaRPr lang="en-US" dirty="0"/>
          </a:p>
        </p:txBody>
      </p:sp>
      <p:pic>
        <p:nvPicPr>
          <p:cNvPr id="9"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03" y="5967071"/>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Epinephrine</a:t>
            </a:r>
          </a:p>
        </p:txBody>
      </p:sp>
      <p:sp>
        <p:nvSpPr>
          <p:cNvPr id="3" name="Content Placeholder 2"/>
          <p:cNvSpPr>
            <a:spLocks noGrp="1"/>
          </p:cNvSpPr>
          <p:nvPr>
            <p:ph idx="1"/>
          </p:nvPr>
        </p:nvSpPr>
        <p:spPr>
          <a:xfrm>
            <a:off x="476414" y="947861"/>
            <a:ext cx="8229600" cy="4713387"/>
          </a:xfrm>
        </p:spPr>
        <p:txBody>
          <a:bodyPr>
            <a:normAutofit/>
          </a:bodyPr>
          <a:lstStyle/>
          <a:p>
            <a:pPr marL="0" indent="0">
              <a:buNone/>
            </a:pPr>
            <a:endParaRPr lang="en-US" sz="2400" dirty="0"/>
          </a:p>
          <a:p>
            <a:pPr>
              <a:lnSpc>
                <a:spcPct val="150000"/>
              </a:lnSpc>
              <a:spcBef>
                <a:spcPts val="0"/>
              </a:spcBef>
              <a:spcAft>
                <a:spcPts val="600"/>
              </a:spcAft>
            </a:pPr>
            <a:r>
              <a:rPr lang="en-US" sz="2800" dirty="0"/>
              <a:t>Epi (0.03mg/kg) - earlier and ↑ ROSC compared with the 0.01mg/kg dose.</a:t>
            </a:r>
          </a:p>
          <a:p>
            <a:pPr marL="0" indent="0">
              <a:lnSpc>
                <a:spcPct val="150000"/>
              </a:lnSpc>
              <a:spcBef>
                <a:spcPts val="0"/>
              </a:spcBef>
              <a:spcAft>
                <a:spcPts val="600"/>
              </a:spcAft>
              <a:buNone/>
            </a:pPr>
            <a:endParaRPr lang="en-US" sz="2800" dirty="0"/>
          </a:p>
          <a:p>
            <a:pPr>
              <a:lnSpc>
                <a:spcPct val="150000"/>
              </a:lnSpc>
              <a:spcBef>
                <a:spcPts val="0"/>
              </a:spcBef>
              <a:spcAft>
                <a:spcPts val="600"/>
              </a:spcAft>
            </a:pPr>
            <a:r>
              <a:rPr lang="en-US" sz="2800" dirty="0"/>
              <a:t>Epi (0.03mg/kg) followed by a 3mL/kg flush - ↑ the incidence of ROSC (100%) and quicker ROSC without higher HR or BP compared with 0.01mg/kg dose.</a:t>
            </a:r>
          </a:p>
        </p:txBody>
      </p:sp>
      <p:sp>
        <p:nvSpPr>
          <p:cNvPr id="4" name="Rectangle 3"/>
          <p:cNvSpPr/>
          <p:nvPr/>
        </p:nvSpPr>
        <p:spPr>
          <a:xfrm>
            <a:off x="2627784" y="5963747"/>
            <a:ext cx="4204601" cy="276999"/>
          </a:xfrm>
          <a:prstGeom prst="rect">
            <a:avLst/>
          </a:prstGeom>
        </p:spPr>
        <p:txBody>
          <a:bodyPr wrap="square">
            <a:spAutoFit/>
          </a:bodyPr>
          <a:lstStyle/>
          <a:p>
            <a:r>
              <a:rPr lang="en-US" sz="1200" dirty="0"/>
              <a:t>Sankaran D, et al. Arch Dis Child Fetal Neonatal Ed 2021;0:F1–F6. </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61248"/>
            <a:ext cx="1854415" cy="69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0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Timing of discontinuation of resuscitation</a:t>
            </a:r>
          </a:p>
        </p:txBody>
      </p:sp>
      <p:sp>
        <p:nvSpPr>
          <p:cNvPr id="3" name="Content Placeholder 2"/>
          <p:cNvSpPr>
            <a:spLocks noGrp="1"/>
          </p:cNvSpPr>
          <p:nvPr>
            <p:ph idx="1"/>
          </p:nvPr>
        </p:nvSpPr>
        <p:spPr/>
        <p:txBody>
          <a:bodyPr/>
          <a:lstStyle/>
          <a:p>
            <a:endParaRPr lang="en-US" dirty="0"/>
          </a:p>
          <a:p>
            <a:r>
              <a:rPr lang="en-US" dirty="0"/>
              <a:t>Difficult to decide how long to continue resuscitation at birth</a:t>
            </a:r>
          </a:p>
          <a:p>
            <a:endParaRPr lang="en-US" dirty="0"/>
          </a:p>
          <a:p>
            <a:r>
              <a:rPr lang="en-US" dirty="0"/>
              <a:t>In recent years, long-term outcomes for survivors requiring prolonged resuscitation have improved somewhat. </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8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8134" y="971855"/>
            <a:ext cx="5802218" cy="523220"/>
          </a:xfrm>
          <a:prstGeom prst="rect">
            <a:avLst/>
          </a:prstGeom>
        </p:spPr>
        <p:txBody>
          <a:bodyPr wrap="square">
            <a:spAutoFit/>
          </a:bodyPr>
          <a:lstStyle/>
          <a:p>
            <a:r>
              <a:rPr lang="en-US" sz="2800" dirty="0"/>
              <a:t>Systemic review of 15 studies , N=470</a:t>
            </a:r>
          </a:p>
        </p:txBody>
      </p:sp>
      <p:sp>
        <p:nvSpPr>
          <p:cNvPr id="5" name="Oval 4"/>
          <p:cNvSpPr/>
          <p:nvPr/>
        </p:nvSpPr>
        <p:spPr>
          <a:xfrm>
            <a:off x="2195736" y="1912698"/>
            <a:ext cx="4752528" cy="870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95736" y="3317169"/>
            <a:ext cx="5370170" cy="890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42075" y="1970988"/>
            <a:ext cx="4827179" cy="830997"/>
          </a:xfrm>
          <a:prstGeom prst="rect">
            <a:avLst/>
          </a:prstGeom>
        </p:spPr>
        <p:txBody>
          <a:bodyPr wrap="square">
            <a:spAutoFit/>
          </a:bodyPr>
          <a:lstStyle/>
          <a:p>
            <a:pPr algn="ctr"/>
            <a:r>
              <a:rPr lang="en-US" sz="2400" dirty="0"/>
              <a:t>Survival to discharge, 13 studies </a:t>
            </a:r>
          </a:p>
          <a:p>
            <a:pPr algn="ctr"/>
            <a:r>
              <a:rPr lang="en-US" sz="2400" dirty="0"/>
              <a:t>       </a:t>
            </a:r>
            <a:r>
              <a:rPr lang="en-US" sz="2400" b="1" dirty="0"/>
              <a:t>176 /432 (41%)</a:t>
            </a:r>
          </a:p>
        </p:txBody>
      </p:sp>
      <p:sp>
        <p:nvSpPr>
          <p:cNvPr id="9" name="Rectangle 8"/>
          <p:cNvSpPr/>
          <p:nvPr/>
        </p:nvSpPr>
        <p:spPr>
          <a:xfrm>
            <a:off x="2051720" y="3039635"/>
            <a:ext cx="5688632" cy="1200329"/>
          </a:xfrm>
          <a:prstGeom prst="rect">
            <a:avLst/>
          </a:prstGeom>
        </p:spPr>
        <p:txBody>
          <a:bodyPr wrap="square">
            <a:spAutoFit/>
          </a:bodyPr>
          <a:lstStyle/>
          <a:p>
            <a:pPr algn="ctr"/>
            <a:endParaRPr lang="en-US" sz="2400" dirty="0"/>
          </a:p>
          <a:p>
            <a:pPr algn="ctr"/>
            <a:r>
              <a:rPr lang="en-US" sz="2400" dirty="0"/>
              <a:t>Survival to last follow up, 15 studies</a:t>
            </a:r>
          </a:p>
          <a:p>
            <a:pPr algn="ctr"/>
            <a:r>
              <a:rPr lang="en-US" sz="2400" dirty="0"/>
              <a:t>         </a:t>
            </a:r>
            <a:r>
              <a:rPr lang="en-US" sz="2400" b="1" dirty="0"/>
              <a:t>187/470 (40%)</a:t>
            </a:r>
          </a:p>
        </p:txBody>
      </p:sp>
      <p:sp>
        <p:nvSpPr>
          <p:cNvPr id="10" name="Rectangle 9"/>
          <p:cNvSpPr/>
          <p:nvPr/>
        </p:nvSpPr>
        <p:spPr>
          <a:xfrm>
            <a:off x="908466" y="4797152"/>
            <a:ext cx="7632848" cy="1569660"/>
          </a:xfrm>
          <a:prstGeom prst="rect">
            <a:avLst/>
          </a:prstGeom>
        </p:spPr>
        <p:txBody>
          <a:bodyPr wrap="square">
            <a:spAutoFit/>
          </a:bodyPr>
          <a:lstStyle/>
          <a:p>
            <a:pPr algn="ctr"/>
            <a:r>
              <a:rPr lang="en-US" sz="2400" dirty="0"/>
              <a:t>Survival without NDI, 13 studies , n=277 infant</a:t>
            </a:r>
          </a:p>
          <a:p>
            <a:pPr algn="ctr"/>
            <a:r>
              <a:rPr lang="en-US" sz="2400" dirty="0"/>
              <a:t> 18%- survived with NDI</a:t>
            </a:r>
          </a:p>
          <a:p>
            <a:pPr algn="ctr"/>
            <a:r>
              <a:rPr lang="en-US" sz="2400" b="1" dirty="0"/>
              <a:t>11% - survived without NDI </a:t>
            </a:r>
          </a:p>
          <a:p>
            <a:pPr algn="ctr"/>
            <a:r>
              <a:rPr lang="en-US" sz="2400" dirty="0"/>
              <a:t>69% died by follow-up, 2% lost to follow up</a:t>
            </a:r>
          </a:p>
        </p:txBody>
      </p:sp>
      <p:sp>
        <p:nvSpPr>
          <p:cNvPr id="11" name="Down Arrow 10"/>
          <p:cNvSpPr/>
          <p:nvPr/>
        </p:nvSpPr>
        <p:spPr>
          <a:xfrm>
            <a:off x="4484705" y="1466776"/>
            <a:ext cx="195307" cy="411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63988" y="2798945"/>
            <a:ext cx="216024" cy="481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484705" y="4207919"/>
            <a:ext cx="216024" cy="458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89489"/>
            <a:ext cx="2016224" cy="7546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639" y="5923973"/>
            <a:ext cx="1704361" cy="88567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661250" y="4682649"/>
            <a:ext cx="6079102" cy="1684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39341" y="6460790"/>
            <a:ext cx="5832648" cy="369332"/>
          </a:xfrm>
          <a:prstGeom prst="rect">
            <a:avLst/>
          </a:prstGeom>
          <a:noFill/>
        </p:spPr>
        <p:txBody>
          <a:bodyPr wrap="square" rtlCol="0">
            <a:spAutoFit/>
          </a:bodyPr>
          <a:lstStyle/>
          <a:p>
            <a:r>
              <a:rPr lang="en-US" dirty="0"/>
              <a:t>Wyckoff M et al. Circulation, 2020;142(</a:t>
            </a:r>
            <a:r>
              <a:rPr lang="en-US" dirty="0" err="1"/>
              <a:t>Supp</a:t>
            </a:r>
            <a:r>
              <a:rPr lang="en-US" dirty="0"/>
              <a:t>): S185-S221 </a:t>
            </a:r>
          </a:p>
        </p:txBody>
      </p:sp>
      <p:sp>
        <p:nvSpPr>
          <p:cNvPr id="18" name="TextBox 17"/>
          <p:cNvSpPr txBox="1"/>
          <p:nvPr/>
        </p:nvSpPr>
        <p:spPr>
          <a:xfrm>
            <a:off x="404410" y="32310"/>
            <a:ext cx="8640960" cy="1077218"/>
          </a:xfrm>
          <a:prstGeom prst="rect">
            <a:avLst/>
          </a:prstGeom>
          <a:noFill/>
          <a:ln>
            <a:solidFill>
              <a:srgbClr val="0070C0"/>
            </a:solidFill>
          </a:ln>
        </p:spPr>
        <p:txBody>
          <a:bodyPr wrap="square" rtlCol="0">
            <a:spAutoFit/>
          </a:bodyPr>
          <a:lstStyle/>
          <a:p>
            <a:pPr algn="ctr"/>
            <a:r>
              <a:rPr lang="en-US" sz="3200" dirty="0">
                <a:solidFill>
                  <a:srgbClr val="0000CC"/>
                </a:solidFill>
              </a:rPr>
              <a:t>Outcome of infants experiencing resuscitation beyond 10 minutes</a:t>
            </a:r>
          </a:p>
        </p:txBody>
      </p:sp>
    </p:spTree>
    <p:extLst>
      <p:ext uri="{BB962C8B-B14F-4D97-AF65-F5344CB8AC3E}">
        <p14:creationId xmlns:p14="http://schemas.microsoft.com/office/powerpoint/2010/main" val="1716702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CC"/>
                </a:solidFill>
              </a:rPr>
              <a:t>Outcomes of newborn infants who received ≥ 20 min of CPR after birth</a:t>
            </a:r>
          </a:p>
        </p:txBody>
      </p:sp>
      <p:sp>
        <p:nvSpPr>
          <p:cNvPr id="3" name="Content Placeholder 2"/>
          <p:cNvSpPr>
            <a:spLocks noGrp="1"/>
          </p:cNvSpPr>
          <p:nvPr>
            <p:ph idx="1"/>
          </p:nvPr>
        </p:nvSpPr>
        <p:spPr>
          <a:xfrm>
            <a:off x="457200" y="1752892"/>
            <a:ext cx="8229600" cy="4713387"/>
          </a:xfrm>
        </p:spPr>
        <p:txBody>
          <a:bodyPr>
            <a:normAutofit/>
          </a:bodyPr>
          <a:lstStyle/>
          <a:p>
            <a:r>
              <a:rPr lang="en-US" sz="2800" dirty="0"/>
              <a:t>Only 39 infants in whom first detectable HR or HR &gt;100/min occurred at or beyond 20 minutes after birth. </a:t>
            </a:r>
          </a:p>
          <a:p>
            <a:pPr marL="0" indent="0">
              <a:buNone/>
            </a:pPr>
            <a:endParaRPr lang="en-US" sz="2800" dirty="0"/>
          </a:p>
          <a:p>
            <a:r>
              <a:rPr lang="en-US" sz="2800" dirty="0"/>
              <a:t>15/39 (38%) survived until last follow-up</a:t>
            </a:r>
          </a:p>
          <a:p>
            <a:endParaRPr lang="en-US" sz="2800" dirty="0"/>
          </a:p>
          <a:p>
            <a:r>
              <a:rPr lang="en-US" sz="2800" dirty="0"/>
              <a:t>6/15 (40%) of survivors did not have NDI</a:t>
            </a:r>
          </a:p>
        </p:txBody>
      </p:sp>
      <p:sp>
        <p:nvSpPr>
          <p:cNvPr id="4" name="TextBox 3"/>
          <p:cNvSpPr txBox="1"/>
          <p:nvPr/>
        </p:nvSpPr>
        <p:spPr>
          <a:xfrm>
            <a:off x="457200" y="6051590"/>
            <a:ext cx="5832648" cy="369332"/>
          </a:xfrm>
          <a:prstGeom prst="rect">
            <a:avLst/>
          </a:prstGeom>
          <a:noFill/>
        </p:spPr>
        <p:txBody>
          <a:bodyPr wrap="square" rtlCol="0">
            <a:spAutoFit/>
          </a:bodyPr>
          <a:lstStyle/>
          <a:p>
            <a:r>
              <a:rPr lang="en-US" dirty="0"/>
              <a:t>Wyckoff M et al. Circulation, 2020;142(</a:t>
            </a:r>
            <a:r>
              <a:rPr lang="en-US" dirty="0" err="1"/>
              <a:t>Supp</a:t>
            </a:r>
            <a:r>
              <a:rPr lang="en-US" dirty="0"/>
              <a:t>): S185-S221 </a:t>
            </a:r>
          </a:p>
        </p:txBody>
      </p:sp>
    </p:spTree>
    <p:extLst>
      <p:ext uri="{BB962C8B-B14F-4D97-AF65-F5344CB8AC3E}">
        <p14:creationId xmlns:p14="http://schemas.microsoft.com/office/powerpoint/2010/main" val="101972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Timing for discontinuation</a:t>
            </a:r>
          </a:p>
        </p:txBody>
      </p:sp>
      <p:sp>
        <p:nvSpPr>
          <p:cNvPr id="3" name="Content Placeholder 2"/>
          <p:cNvSpPr>
            <a:spLocks noGrp="1"/>
          </p:cNvSpPr>
          <p:nvPr>
            <p:ph idx="1"/>
          </p:nvPr>
        </p:nvSpPr>
        <p:spPr/>
        <p:txBody>
          <a:bodyPr>
            <a:normAutofit/>
          </a:bodyPr>
          <a:lstStyle/>
          <a:p>
            <a:r>
              <a:rPr lang="en-US" sz="2800" dirty="0"/>
              <a:t>Reasonable time frame for considering cessation of resuscitation effort is around 20 minutes after birth</a:t>
            </a:r>
          </a:p>
          <a:p>
            <a:pPr marL="0" indent="0">
              <a:buNone/>
            </a:pPr>
            <a:endParaRPr lang="en-US" sz="2800" dirty="0"/>
          </a:p>
          <a:p>
            <a:r>
              <a:rPr lang="en-US" sz="2800" dirty="0"/>
              <a:t>It should be individualized based on patient and contextual factor:</a:t>
            </a:r>
          </a:p>
          <a:p>
            <a:pPr lvl="1"/>
            <a:r>
              <a:rPr lang="en-US" sz="2400" dirty="0"/>
              <a:t>Optimal resuscitation</a:t>
            </a:r>
          </a:p>
          <a:p>
            <a:pPr lvl="1"/>
            <a:r>
              <a:rPr lang="en-US" sz="2400" dirty="0"/>
              <a:t>Availability of advanced NICU care </a:t>
            </a:r>
          </a:p>
          <a:p>
            <a:pPr lvl="1"/>
            <a:r>
              <a:rPr lang="en-US" sz="2400" dirty="0"/>
              <a:t>Specific circumstances before delivery </a:t>
            </a:r>
          </a:p>
          <a:p>
            <a:pPr lvl="1"/>
            <a:r>
              <a:rPr lang="en-US" sz="2400" dirty="0"/>
              <a:t> Wishes expressed by the family</a:t>
            </a:r>
          </a:p>
        </p:txBody>
      </p:sp>
      <p:pic>
        <p:nvPicPr>
          <p:cNvPr id="5"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93" y="5661248"/>
            <a:ext cx="1893724" cy="70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4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Objectives 3</a:t>
            </a:r>
          </a:p>
        </p:txBody>
      </p:sp>
      <p:sp>
        <p:nvSpPr>
          <p:cNvPr id="3" name="Content Placeholder 2"/>
          <p:cNvSpPr>
            <a:spLocks noGrp="1"/>
          </p:cNvSpPr>
          <p:nvPr>
            <p:ph idx="1"/>
          </p:nvPr>
        </p:nvSpPr>
        <p:spPr>
          <a:xfrm>
            <a:off x="457200" y="1412777"/>
            <a:ext cx="8229600" cy="4320480"/>
          </a:xfrm>
        </p:spPr>
        <p:txBody>
          <a:bodyPr/>
          <a:lstStyle/>
          <a:p>
            <a:endParaRPr lang="en-CA" dirty="0"/>
          </a:p>
          <a:p>
            <a:r>
              <a:rPr lang="en-CA" dirty="0"/>
              <a:t>Review the administrative and educational changes related to 8</a:t>
            </a:r>
            <a:r>
              <a:rPr lang="en-CA" baseline="30000" dirty="0"/>
              <a:t>th</a:t>
            </a:r>
            <a:r>
              <a:rPr lang="en-CA" dirty="0"/>
              <a:t> </a:t>
            </a:r>
            <a:r>
              <a:rPr lang="en-CA"/>
              <a:t>edition NRP </a:t>
            </a:r>
            <a:endParaRPr lang="en-CA" dirty="0"/>
          </a:p>
          <a:p>
            <a:pPr marL="0" indent="0">
              <a:buNone/>
            </a:pPr>
            <a:endParaRPr lang="en-US"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61248"/>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1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B9FE-51A3-B74D-9122-2913938C149F}"/>
              </a:ext>
            </a:extLst>
          </p:cNvPr>
          <p:cNvSpPr>
            <a:spLocks noGrp="1"/>
          </p:cNvSpPr>
          <p:nvPr>
            <p:ph type="title"/>
          </p:nvPr>
        </p:nvSpPr>
        <p:spPr/>
        <p:txBody>
          <a:bodyPr>
            <a:normAutofit fontScale="90000"/>
          </a:bodyPr>
          <a:lstStyle/>
          <a:p>
            <a:r>
              <a:rPr lang="en-US" dirty="0">
                <a:solidFill>
                  <a:srgbClr val="0000CC"/>
                </a:solidFill>
              </a:rPr>
              <a:t>Administrative/Educational Changes </a:t>
            </a:r>
          </a:p>
        </p:txBody>
      </p:sp>
      <p:sp>
        <p:nvSpPr>
          <p:cNvPr id="3" name="Content Placeholder 2">
            <a:extLst>
              <a:ext uri="{FF2B5EF4-FFF2-40B4-BE49-F238E27FC236}">
                <a16:creationId xmlns:a16="http://schemas.microsoft.com/office/drawing/2014/main" id="{64E60F24-A930-B94A-9CF2-41A78FA9D1F4}"/>
              </a:ext>
            </a:extLst>
          </p:cNvPr>
          <p:cNvSpPr>
            <a:spLocks noGrp="1"/>
          </p:cNvSpPr>
          <p:nvPr>
            <p:ph idx="1"/>
          </p:nvPr>
        </p:nvSpPr>
        <p:spPr/>
        <p:txBody>
          <a:bodyPr/>
          <a:lstStyle/>
          <a:p>
            <a:endParaRPr lang="en-US" dirty="0"/>
          </a:p>
          <a:p>
            <a:r>
              <a:rPr lang="en-US" dirty="0"/>
              <a:t>Focus on team factors and QI considerations in each chapter</a:t>
            </a:r>
          </a:p>
          <a:p>
            <a:endParaRPr lang="en-US" dirty="0"/>
          </a:p>
          <a:p>
            <a:r>
              <a:rPr lang="en-US" dirty="0"/>
              <a:t>Additional chapters on ergonomics and human performance, resuscitation outside delivery room, integration of QI initiatives </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89240"/>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8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5659-610E-5046-9823-4458BE4B23F4}"/>
              </a:ext>
            </a:extLst>
          </p:cNvPr>
          <p:cNvSpPr>
            <a:spLocks noGrp="1"/>
          </p:cNvSpPr>
          <p:nvPr>
            <p:ph type="title"/>
          </p:nvPr>
        </p:nvSpPr>
        <p:spPr/>
        <p:txBody>
          <a:bodyPr/>
          <a:lstStyle/>
          <a:p>
            <a:r>
              <a:rPr lang="en-US" dirty="0">
                <a:solidFill>
                  <a:srgbClr val="0000CC"/>
                </a:solidFill>
              </a:rPr>
              <a:t>Course Format in Canada </a:t>
            </a:r>
          </a:p>
        </p:txBody>
      </p:sp>
      <p:sp>
        <p:nvSpPr>
          <p:cNvPr id="3" name="Content Placeholder 2">
            <a:extLst>
              <a:ext uri="{FF2B5EF4-FFF2-40B4-BE49-F238E27FC236}">
                <a16:creationId xmlns:a16="http://schemas.microsoft.com/office/drawing/2014/main" id="{593A1BCF-9353-FC46-8117-1F96ACCDB679}"/>
              </a:ext>
            </a:extLst>
          </p:cNvPr>
          <p:cNvSpPr>
            <a:spLocks noGrp="1"/>
          </p:cNvSpPr>
          <p:nvPr>
            <p:ph idx="1"/>
          </p:nvPr>
        </p:nvSpPr>
        <p:spPr/>
        <p:txBody>
          <a:bodyPr>
            <a:normAutofit fontScale="92500" lnSpcReduction="20000"/>
          </a:bodyPr>
          <a:lstStyle/>
          <a:p>
            <a:pPr>
              <a:lnSpc>
                <a:spcPct val="110000"/>
              </a:lnSpc>
            </a:pPr>
            <a:r>
              <a:rPr lang="en-US" dirty="0"/>
              <a:t>Essentials and Advanced options </a:t>
            </a:r>
          </a:p>
          <a:p>
            <a:pPr>
              <a:lnSpc>
                <a:spcPct val="110000"/>
              </a:lnSpc>
            </a:pPr>
            <a:endParaRPr lang="en-US" dirty="0"/>
          </a:p>
          <a:p>
            <a:pPr>
              <a:lnSpc>
                <a:spcPct val="110000"/>
              </a:lnSpc>
            </a:pPr>
            <a:r>
              <a:rPr lang="en-US" dirty="0"/>
              <a:t>Online exam, skills practice, Integrated Skills Assessment, simulation &amp; debriefing</a:t>
            </a:r>
          </a:p>
          <a:p>
            <a:pPr>
              <a:lnSpc>
                <a:spcPct val="110000"/>
              </a:lnSpc>
            </a:pPr>
            <a:endParaRPr lang="en-US" dirty="0"/>
          </a:p>
          <a:p>
            <a:pPr>
              <a:lnSpc>
                <a:spcPct val="110000"/>
              </a:lnSpc>
            </a:pPr>
            <a:r>
              <a:rPr lang="en-US" dirty="0"/>
              <a:t>Essentials online learning: chapters 1-4 </a:t>
            </a:r>
          </a:p>
          <a:p>
            <a:pPr marL="0" indent="0">
              <a:lnSpc>
                <a:spcPct val="110000"/>
              </a:lnSpc>
              <a:buNone/>
            </a:pPr>
            <a:r>
              <a:rPr lang="en-US" dirty="0"/>
              <a:t>    Advanced online exam: chapters 5-11</a:t>
            </a:r>
          </a:p>
          <a:p>
            <a:pPr marL="0" indent="0">
              <a:lnSpc>
                <a:spcPct val="110000"/>
              </a:lnSpc>
              <a:buNone/>
            </a:pPr>
            <a:endParaRPr lang="en-US" dirty="0"/>
          </a:p>
          <a:p>
            <a:pPr>
              <a:lnSpc>
                <a:spcPct val="110000"/>
              </a:lnSpc>
            </a:pPr>
            <a:r>
              <a:rPr lang="en-US" dirty="0"/>
              <a:t>Course completion every 2 years </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83925"/>
            <a:ext cx="1828753" cy="68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1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C526-288C-664E-A73D-C6D8522DFC60}"/>
              </a:ext>
            </a:extLst>
          </p:cNvPr>
          <p:cNvSpPr>
            <a:spLocks noGrp="1"/>
          </p:cNvSpPr>
          <p:nvPr>
            <p:ph type="title"/>
          </p:nvPr>
        </p:nvSpPr>
        <p:spPr/>
        <p:txBody>
          <a:bodyPr/>
          <a:lstStyle/>
          <a:p>
            <a:r>
              <a:rPr lang="en-US" dirty="0">
                <a:solidFill>
                  <a:srgbClr val="0000CC"/>
                </a:solidFill>
              </a:rPr>
              <a:t>Online Learning Assessment </a:t>
            </a:r>
          </a:p>
        </p:txBody>
      </p:sp>
      <p:sp>
        <p:nvSpPr>
          <p:cNvPr id="3" name="Content Placeholder 2">
            <a:extLst>
              <a:ext uri="{FF2B5EF4-FFF2-40B4-BE49-F238E27FC236}">
                <a16:creationId xmlns:a16="http://schemas.microsoft.com/office/drawing/2014/main" id="{41E534C1-79DE-8045-9E63-50F1B379B2C1}"/>
              </a:ext>
            </a:extLst>
          </p:cNvPr>
          <p:cNvSpPr>
            <a:spLocks noGrp="1"/>
          </p:cNvSpPr>
          <p:nvPr>
            <p:ph idx="1"/>
          </p:nvPr>
        </p:nvSpPr>
        <p:spPr/>
        <p:txBody>
          <a:bodyPr/>
          <a:lstStyle/>
          <a:p>
            <a:r>
              <a:rPr lang="en-US" dirty="0"/>
              <a:t>Interactive online assessment </a:t>
            </a:r>
          </a:p>
          <a:p>
            <a:endParaRPr lang="en-US" dirty="0"/>
          </a:p>
          <a:p>
            <a:r>
              <a:rPr lang="en-US" dirty="0"/>
              <a:t>Learner asks to self-assess </a:t>
            </a:r>
          </a:p>
          <a:p>
            <a:endParaRPr lang="en-US" dirty="0"/>
          </a:p>
          <a:p>
            <a:r>
              <a:rPr lang="en-US" dirty="0"/>
              <a:t>Feedback and time to complete contingent on performance and alignment with self-assessment </a:t>
            </a:r>
          </a:p>
        </p:txBody>
      </p:sp>
    </p:spTree>
    <p:extLst>
      <p:ext uri="{BB962C8B-B14F-4D97-AF65-F5344CB8AC3E}">
        <p14:creationId xmlns:p14="http://schemas.microsoft.com/office/powerpoint/2010/main" val="51739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a:solidFill>
                  <a:srgbClr val="0000CC"/>
                </a:solidFill>
              </a:rPr>
              <a:t>Objectives</a:t>
            </a:r>
            <a:r>
              <a:rPr lang="en-CA" dirty="0">
                <a:solidFill>
                  <a:srgbClr val="C00000"/>
                </a:solidFill>
              </a:rPr>
              <a:t> </a:t>
            </a:r>
          </a:p>
        </p:txBody>
      </p:sp>
      <p:sp>
        <p:nvSpPr>
          <p:cNvPr id="3" name="Content Placeholder 2"/>
          <p:cNvSpPr>
            <a:spLocks noGrp="1"/>
          </p:cNvSpPr>
          <p:nvPr>
            <p:ph idx="1"/>
          </p:nvPr>
        </p:nvSpPr>
        <p:spPr>
          <a:xfrm>
            <a:off x="457200" y="1124744"/>
            <a:ext cx="8229600" cy="4896544"/>
          </a:xfrm>
        </p:spPr>
        <p:txBody>
          <a:bodyPr>
            <a:noAutofit/>
          </a:bodyPr>
          <a:lstStyle/>
          <a:p>
            <a:endParaRPr lang="en-CA" sz="2800" dirty="0"/>
          </a:p>
          <a:p>
            <a:r>
              <a:rPr lang="en-CA" sz="2800" dirty="0"/>
              <a:t>Review the changes in 8</a:t>
            </a:r>
            <a:r>
              <a:rPr lang="en-CA" sz="2800" baseline="30000" dirty="0"/>
              <a:t>th</a:t>
            </a:r>
            <a:r>
              <a:rPr lang="en-CA" sz="2800" dirty="0"/>
              <a:t> edition of NRP in Canada</a:t>
            </a:r>
          </a:p>
          <a:p>
            <a:endParaRPr lang="en-CA" sz="2800" dirty="0"/>
          </a:p>
          <a:p>
            <a:r>
              <a:rPr lang="en-CA" sz="2800" dirty="0"/>
              <a:t>Review the relevant science underlying updated recommendations</a:t>
            </a:r>
          </a:p>
          <a:p>
            <a:endParaRPr lang="en-CA" sz="2800" dirty="0"/>
          </a:p>
          <a:p>
            <a:r>
              <a:rPr lang="en-CA" sz="2800" dirty="0"/>
              <a:t>Review the administrative and educational changes related to 8</a:t>
            </a:r>
            <a:r>
              <a:rPr lang="en-CA" sz="2800" baseline="30000" dirty="0"/>
              <a:t>th</a:t>
            </a:r>
            <a:r>
              <a:rPr lang="en-CA" sz="2800" dirty="0"/>
              <a:t> edition NRP in Canada</a:t>
            </a:r>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20674"/>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8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Implementation in Canada</a:t>
            </a:r>
          </a:p>
        </p:txBody>
      </p:sp>
      <p:sp>
        <p:nvSpPr>
          <p:cNvPr id="3" name="Content Placeholder 2"/>
          <p:cNvSpPr>
            <a:spLocks noGrp="1"/>
          </p:cNvSpPr>
          <p:nvPr>
            <p:ph idx="1"/>
          </p:nvPr>
        </p:nvSpPr>
        <p:spPr>
          <a:xfrm>
            <a:off x="457200" y="1340768"/>
            <a:ext cx="8229600" cy="4713387"/>
          </a:xfrm>
        </p:spPr>
        <p:txBody>
          <a:bodyPr>
            <a:normAutofit fontScale="92500" lnSpcReduction="20000"/>
          </a:bodyPr>
          <a:lstStyle/>
          <a:p>
            <a:r>
              <a:rPr lang="en-US" sz="2800" dirty="0"/>
              <a:t>7th edition exam not available after Dec 31, 2021. Launch of 8</a:t>
            </a:r>
            <a:r>
              <a:rPr lang="en-US" sz="2800" baseline="30000" dirty="0"/>
              <a:t>th</a:t>
            </a:r>
            <a:r>
              <a:rPr lang="en-US" sz="2800" dirty="0"/>
              <a:t> edition January 1, 2022</a:t>
            </a:r>
          </a:p>
          <a:p>
            <a:endParaRPr lang="en-US" sz="2800" dirty="0"/>
          </a:p>
          <a:p>
            <a:r>
              <a:rPr lang="en-US" sz="2800" dirty="0"/>
              <a:t>Instructors will be required to the 8</a:t>
            </a:r>
            <a:r>
              <a:rPr lang="en-US" sz="2800" baseline="30000" dirty="0"/>
              <a:t>th</a:t>
            </a:r>
            <a:r>
              <a:rPr lang="en-US" sz="2800" dirty="0"/>
              <a:t> edition exam prior to teaching courses</a:t>
            </a:r>
          </a:p>
          <a:p>
            <a:endParaRPr lang="en-US" dirty="0"/>
          </a:p>
          <a:p>
            <a:r>
              <a:rPr lang="en-US" dirty="0"/>
              <a:t>Resources: </a:t>
            </a:r>
          </a:p>
          <a:p>
            <a:pPr marL="0" indent="0">
              <a:buNone/>
            </a:pPr>
            <a:r>
              <a:rPr lang="en-US" sz="2400" dirty="0"/>
              <a:t>     -Updated FAQ</a:t>
            </a:r>
          </a:p>
          <a:p>
            <a:pPr marL="0" indent="0">
              <a:buNone/>
            </a:pPr>
            <a:r>
              <a:rPr lang="en-US" sz="2400" dirty="0"/>
              <a:t>     -Revision of ISSA</a:t>
            </a:r>
          </a:p>
          <a:p>
            <a:pPr marL="0" indent="0">
              <a:buNone/>
            </a:pPr>
            <a:r>
              <a:rPr lang="en-US" sz="2400" dirty="0"/>
              <a:t>     -Speaker-noted slides and recording from this presentation</a:t>
            </a:r>
          </a:p>
          <a:p>
            <a:pPr marL="0" indent="0">
              <a:buNone/>
            </a:pPr>
            <a:r>
              <a:rPr lang="en-US" sz="2400" dirty="0"/>
              <a:t>     -CPS Pedagogy site: instructor resources including sim and</a:t>
            </a:r>
          </a:p>
          <a:p>
            <a:pPr marL="0" indent="0">
              <a:buNone/>
            </a:pPr>
            <a:r>
              <a:rPr lang="en-US" sz="2400" dirty="0"/>
              <a:t>      debriefing videos, instructor course resources </a:t>
            </a:r>
          </a:p>
          <a:p>
            <a:pPr marL="0" indent="0">
              <a:buNone/>
            </a:pPr>
            <a:endParaRPr lang="en-US" sz="2400" dirty="0"/>
          </a:p>
          <a:p>
            <a:pPr marL="0" indent="0">
              <a:buNone/>
            </a:pPr>
            <a:endParaRPr lang="en-US" dirty="0"/>
          </a:p>
        </p:txBody>
      </p:sp>
      <p:pic>
        <p:nvPicPr>
          <p:cNvPr id="4"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53541"/>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6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ge1image33786720">
            <a:extLst>
              <a:ext uri="{FF2B5EF4-FFF2-40B4-BE49-F238E27FC236}">
                <a16:creationId xmlns:a16="http://schemas.microsoft.com/office/drawing/2014/main" id="{E40842C9-5EA2-8343-A24C-4401302121B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59532" y="332656"/>
            <a:ext cx="8424936" cy="5953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BC62D2-B84B-8142-ADEA-4B310305BE2D}"/>
              </a:ext>
            </a:extLst>
          </p:cNvPr>
          <p:cNvSpPr/>
          <p:nvPr/>
        </p:nvSpPr>
        <p:spPr>
          <a:xfrm>
            <a:off x="359532" y="6386844"/>
            <a:ext cx="7272808" cy="276999"/>
          </a:xfrm>
          <a:prstGeom prst="rect">
            <a:avLst/>
          </a:prstGeom>
        </p:spPr>
        <p:txBody>
          <a:bodyPr wrap="square">
            <a:spAutoFit/>
          </a:bodyPr>
          <a:lstStyle/>
          <a:p>
            <a:r>
              <a:rPr lang="en-US" sz="1200" dirty="0"/>
              <a:t>https://</a:t>
            </a:r>
            <a:r>
              <a:rPr lang="en-US" sz="1200" dirty="0" err="1"/>
              <a:t>downloads.aap.org</a:t>
            </a:r>
            <a:r>
              <a:rPr lang="en-US" sz="1200" dirty="0"/>
              <a:t>/AAP/PDF/NRP%208th%20Edition%20Busy%20People%20Update%20(1).pdf</a:t>
            </a:r>
          </a:p>
        </p:txBody>
      </p:sp>
    </p:spTree>
    <p:extLst>
      <p:ext uri="{BB962C8B-B14F-4D97-AF65-F5344CB8AC3E}">
        <p14:creationId xmlns:p14="http://schemas.microsoft.com/office/powerpoint/2010/main" val="324661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000" dirty="0">
                <a:solidFill>
                  <a:srgbClr val="0000CC"/>
                </a:solidFill>
              </a:rPr>
              <a:t>Questions </a:t>
            </a:r>
            <a:endParaRPr lang="en-CA" sz="8000" dirty="0">
              <a:solidFill>
                <a:srgbClr val="0000CC"/>
              </a:solidFill>
            </a:endParaRPr>
          </a:p>
        </p:txBody>
      </p:sp>
      <p:pic>
        <p:nvPicPr>
          <p:cNvPr id="6"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2" y="4973434"/>
            <a:ext cx="4205317" cy="1573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013176"/>
            <a:ext cx="2539958" cy="169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a:extLst>
              <a:ext uri="{FF2B5EF4-FFF2-40B4-BE49-F238E27FC236}">
                <a16:creationId xmlns:a16="http://schemas.microsoft.com/office/drawing/2014/main" id="{98B984D4-BC9C-5243-879F-BFACD07E6D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8565" y="351544"/>
            <a:ext cx="3904922" cy="5749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C0AEDB-C30E-7E4D-B1DB-E3BB4F47C38E}"/>
              </a:ext>
            </a:extLst>
          </p:cNvPr>
          <p:cNvSpPr txBox="1"/>
          <p:nvPr/>
        </p:nvSpPr>
        <p:spPr>
          <a:xfrm>
            <a:off x="366297" y="6100718"/>
            <a:ext cx="4824536"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spTree>
    <p:extLst>
      <p:ext uri="{BB962C8B-B14F-4D97-AF65-F5344CB8AC3E}">
        <p14:creationId xmlns:p14="http://schemas.microsoft.com/office/powerpoint/2010/main" val="59876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C1555-27DB-1843-9085-3DECECDB6DD7}"/>
              </a:ext>
            </a:extLst>
          </p:cNvPr>
          <p:cNvSpPr>
            <a:spLocks noGrp="1"/>
          </p:cNvSpPr>
          <p:nvPr>
            <p:ph sz="half" idx="2"/>
          </p:nvPr>
        </p:nvSpPr>
        <p:spPr>
          <a:xfrm>
            <a:off x="4761268" y="692696"/>
            <a:ext cx="3925532" cy="5433468"/>
          </a:xfrm>
        </p:spPr>
        <p:txBody>
          <a:bodyPr/>
          <a:lstStyle/>
          <a:p>
            <a:pPr marL="0" indent="0">
              <a:buNone/>
            </a:pPr>
            <a:endParaRPr lang="en-US" dirty="0"/>
          </a:p>
          <a:p>
            <a:r>
              <a:rPr lang="en-US" sz="3200" dirty="0"/>
              <a:t>NRP Essentials</a:t>
            </a:r>
          </a:p>
          <a:p>
            <a:pPr marL="0" indent="0">
              <a:buNone/>
            </a:pPr>
            <a:r>
              <a:rPr lang="en-US" dirty="0"/>
              <a:t>   </a:t>
            </a:r>
            <a:r>
              <a:rPr lang="en-US" sz="2000" dirty="0"/>
              <a:t>  Lessons 1 to 4 inclusive </a:t>
            </a:r>
          </a:p>
          <a:p>
            <a:pPr marL="0" indent="0">
              <a:buNone/>
            </a:pPr>
            <a:r>
              <a:rPr lang="en-US" sz="2000" dirty="0"/>
              <a:t>      (incl. PPV and LMA)</a:t>
            </a:r>
          </a:p>
          <a:p>
            <a:pPr marL="0" indent="0">
              <a:buNone/>
            </a:pPr>
            <a:r>
              <a:rPr lang="en-US" sz="2000" dirty="0"/>
              <a:t>       </a:t>
            </a:r>
          </a:p>
          <a:p>
            <a:pPr marL="0" indent="0">
              <a:buNone/>
            </a:pPr>
            <a:endParaRPr lang="en-US" dirty="0"/>
          </a:p>
          <a:p>
            <a:r>
              <a:rPr lang="en-US" sz="3200" dirty="0"/>
              <a:t>NRP Advanced </a:t>
            </a:r>
          </a:p>
          <a:p>
            <a:pPr marL="0" indent="0">
              <a:buNone/>
            </a:pPr>
            <a:r>
              <a:rPr lang="en-US" dirty="0"/>
              <a:t>    </a:t>
            </a:r>
            <a:r>
              <a:rPr lang="en-US" sz="2000" dirty="0"/>
              <a:t>Lessons 1 to 11 incl</a:t>
            </a:r>
          </a:p>
          <a:p>
            <a:pPr marL="0" indent="0">
              <a:buNone/>
            </a:pPr>
            <a:r>
              <a:rPr lang="en-US" sz="2000" dirty="0"/>
              <a:t>      (incl. intubation and beyond)</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6C0AEDB-C30E-7E4D-B1DB-E3BB4F47C38E}"/>
              </a:ext>
            </a:extLst>
          </p:cNvPr>
          <p:cNvSpPr txBox="1"/>
          <p:nvPr/>
        </p:nvSpPr>
        <p:spPr>
          <a:xfrm>
            <a:off x="467544" y="6165304"/>
            <a:ext cx="5128007"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pic>
        <p:nvPicPr>
          <p:cNvPr id="7" name="Picture 4" descr="Image">
            <a:extLst>
              <a:ext uri="{FF2B5EF4-FFF2-40B4-BE49-F238E27FC236}">
                <a16:creationId xmlns:a16="http://schemas.microsoft.com/office/drawing/2014/main" id="{31E482E1-F1A9-C44F-B41D-F157714E195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533" t="-3713" r="5954" b="35069"/>
          <a:stretch/>
        </p:blipFill>
        <p:spPr bwMode="auto">
          <a:xfrm>
            <a:off x="271008" y="848966"/>
            <a:ext cx="4304068" cy="4914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632" y="5644641"/>
            <a:ext cx="2162154" cy="144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5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221B-0CB0-1B43-B445-8BE0336B778D}"/>
              </a:ext>
            </a:extLst>
          </p:cNvPr>
          <p:cNvSpPr>
            <a:spLocks noGrp="1"/>
          </p:cNvSpPr>
          <p:nvPr>
            <p:ph type="title"/>
          </p:nvPr>
        </p:nvSpPr>
        <p:spPr/>
        <p:txBody>
          <a:bodyPr>
            <a:normAutofit/>
          </a:bodyPr>
          <a:lstStyle/>
          <a:p>
            <a:r>
              <a:rPr lang="en-US" sz="4800" dirty="0">
                <a:solidFill>
                  <a:srgbClr val="0000CC"/>
                </a:solidFill>
              </a:rPr>
              <a:t>Preparing for resuscitation</a:t>
            </a:r>
          </a:p>
        </p:txBody>
      </p:sp>
      <p:sp>
        <p:nvSpPr>
          <p:cNvPr id="3" name="Content Placeholder 2">
            <a:extLst>
              <a:ext uri="{FF2B5EF4-FFF2-40B4-BE49-F238E27FC236}">
                <a16:creationId xmlns:a16="http://schemas.microsoft.com/office/drawing/2014/main" id="{03A6AE58-76B0-9349-B877-E7257587CDA0}"/>
              </a:ext>
            </a:extLst>
          </p:cNvPr>
          <p:cNvSpPr>
            <a:spLocks noGrp="1"/>
          </p:cNvSpPr>
          <p:nvPr>
            <p:ph idx="1"/>
          </p:nvPr>
        </p:nvSpPr>
        <p:spPr/>
        <p:txBody>
          <a:bodyPr/>
          <a:lstStyle/>
          <a:p>
            <a:pPr>
              <a:spcAft>
                <a:spcPts val="600"/>
              </a:spcAft>
            </a:pPr>
            <a:r>
              <a:rPr lang="en-US" dirty="0"/>
              <a:t>Team and equipment preparation: the “brief”</a:t>
            </a:r>
          </a:p>
          <a:p>
            <a:pPr marL="0" indent="0">
              <a:spcAft>
                <a:spcPts val="600"/>
              </a:spcAft>
              <a:buNone/>
            </a:pPr>
            <a:endParaRPr lang="en-US" dirty="0"/>
          </a:p>
          <a:p>
            <a:pPr>
              <a:spcAft>
                <a:spcPts val="600"/>
              </a:spcAft>
            </a:pPr>
            <a:r>
              <a:rPr lang="en-US" dirty="0"/>
              <a:t>4 pre-birth questions</a:t>
            </a:r>
          </a:p>
          <a:p>
            <a:pPr>
              <a:buFont typeface="Wingdings" pitchFamily="2" charset="2"/>
              <a:buChar char="Ø"/>
            </a:pPr>
            <a:r>
              <a:rPr lang="en-US" sz="2400" dirty="0"/>
              <a:t>Expected gestational age</a:t>
            </a:r>
          </a:p>
          <a:p>
            <a:pPr>
              <a:buFont typeface="Wingdings" pitchFamily="2" charset="2"/>
              <a:buChar char="Ø"/>
            </a:pPr>
            <a:r>
              <a:rPr lang="en-US" sz="2400" dirty="0"/>
              <a:t>Is the AF clear ? </a:t>
            </a:r>
          </a:p>
          <a:p>
            <a:pPr>
              <a:buFont typeface="Wingdings" pitchFamily="2" charset="2"/>
              <a:buChar char="Ø"/>
            </a:pPr>
            <a:r>
              <a:rPr lang="en-US" sz="2400" dirty="0"/>
              <a:t>Any additional risk factors? </a:t>
            </a:r>
          </a:p>
          <a:p>
            <a:pPr>
              <a:buFont typeface="Wingdings" pitchFamily="2" charset="2"/>
              <a:buChar char="Ø"/>
            </a:pPr>
            <a:r>
              <a:rPr lang="en-US" sz="2400" i="1" dirty="0"/>
              <a:t>Umbilical cord management plan</a:t>
            </a:r>
          </a:p>
          <a:p>
            <a:endParaRPr lang="en-US" dirty="0"/>
          </a:p>
        </p:txBody>
      </p:sp>
      <p:sp>
        <p:nvSpPr>
          <p:cNvPr id="5" name="TextBox 4">
            <a:extLst>
              <a:ext uri="{FF2B5EF4-FFF2-40B4-BE49-F238E27FC236}">
                <a16:creationId xmlns:a16="http://schemas.microsoft.com/office/drawing/2014/main" id="{651DB2A9-8067-7246-9358-C4FDCC4A4002}"/>
              </a:ext>
            </a:extLst>
          </p:cNvPr>
          <p:cNvSpPr txBox="1"/>
          <p:nvPr/>
        </p:nvSpPr>
        <p:spPr>
          <a:xfrm>
            <a:off x="673100" y="63373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A1745ECF-50AA-B94B-8AD7-1EF03F256E53}"/>
              </a:ext>
            </a:extLst>
          </p:cNvPr>
          <p:cNvSpPr txBox="1"/>
          <p:nvPr/>
        </p:nvSpPr>
        <p:spPr>
          <a:xfrm>
            <a:off x="2433160" y="5762355"/>
            <a:ext cx="4752527" cy="553998"/>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RN MN NNP-BC Jeanette Zaichkin</a:t>
            </a:r>
          </a:p>
        </p:txBody>
      </p:sp>
      <p:pic>
        <p:nvPicPr>
          <p:cNvPr id="7" name="Picture 6" descr="Neonatal Resuscitation Program | Canadian Paediatric Society">
            <a:extLst>
              <a:ext uri="{FF2B5EF4-FFF2-40B4-BE49-F238E27FC236}">
                <a16:creationId xmlns:a16="http://schemas.microsoft.com/office/drawing/2014/main" id="{E886813C-D17B-514A-9B58-124746F4C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96082"/>
            <a:ext cx="1991110"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3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9C52-32E1-8C4C-BE38-B25F1FB72643}"/>
              </a:ext>
            </a:extLst>
          </p:cNvPr>
          <p:cNvSpPr>
            <a:spLocks noGrp="1"/>
          </p:cNvSpPr>
          <p:nvPr>
            <p:ph type="title"/>
          </p:nvPr>
        </p:nvSpPr>
        <p:spPr>
          <a:xfrm>
            <a:off x="381001" y="190587"/>
            <a:ext cx="8229600" cy="1143000"/>
          </a:xfrm>
        </p:spPr>
        <p:txBody>
          <a:bodyPr/>
          <a:lstStyle/>
          <a:p>
            <a:r>
              <a:rPr lang="en-US" dirty="0">
                <a:solidFill>
                  <a:srgbClr val="0000CC"/>
                </a:solidFill>
              </a:rPr>
              <a:t>The “Golden minute”</a:t>
            </a:r>
          </a:p>
        </p:txBody>
      </p:sp>
      <p:sp>
        <p:nvSpPr>
          <p:cNvPr id="4" name="Content Placeholder 3">
            <a:extLst>
              <a:ext uri="{FF2B5EF4-FFF2-40B4-BE49-F238E27FC236}">
                <a16:creationId xmlns:a16="http://schemas.microsoft.com/office/drawing/2014/main" id="{04FD164B-8173-3640-A5B0-520556FDCE83}"/>
              </a:ext>
            </a:extLst>
          </p:cNvPr>
          <p:cNvSpPr>
            <a:spLocks noGrp="1"/>
          </p:cNvSpPr>
          <p:nvPr>
            <p:ph sz="half" idx="2"/>
          </p:nvPr>
        </p:nvSpPr>
        <p:spPr>
          <a:xfrm>
            <a:off x="4648200" y="1340768"/>
            <a:ext cx="4038600" cy="4947245"/>
          </a:xfrm>
        </p:spPr>
        <p:txBody>
          <a:bodyPr>
            <a:noAutofit/>
          </a:bodyPr>
          <a:lstStyle/>
          <a:p>
            <a:r>
              <a:rPr lang="en-US" sz="2600" dirty="0"/>
              <a:t>Initial steps reordered </a:t>
            </a:r>
          </a:p>
          <a:p>
            <a:endParaRPr lang="en-US" sz="2600" dirty="0"/>
          </a:p>
          <a:p>
            <a:r>
              <a:rPr lang="en-US" sz="2600" dirty="0"/>
              <a:t>Initial respiratory assessment/HR check </a:t>
            </a:r>
          </a:p>
          <a:p>
            <a:endParaRPr lang="en-US" sz="2600" dirty="0"/>
          </a:p>
          <a:p>
            <a:r>
              <a:rPr lang="en-US" sz="2600" dirty="0"/>
              <a:t>Indications for PPV unchanged</a:t>
            </a:r>
          </a:p>
          <a:p>
            <a:endParaRPr lang="en-US" sz="2600" dirty="0"/>
          </a:p>
          <a:p>
            <a:r>
              <a:rPr lang="en-US" sz="2600" dirty="0"/>
              <a:t>Possible role of CPAP as in past</a:t>
            </a:r>
          </a:p>
        </p:txBody>
      </p:sp>
      <p:pic>
        <p:nvPicPr>
          <p:cNvPr id="5" name="Content Placeholder 4" descr="Image">
            <a:extLst>
              <a:ext uri="{FF2B5EF4-FFF2-40B4-BE49-F238E27FC236}">
                <a16:creationId xmlns:a16="http://schemas.microsoft.com/office/drawing/2014/main" id="{ED3FA16C-E2C4-9844-8B1D-C7F13FF17050}"/>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 t="-2550" r="-1769" b="51638"/>
          <a:stretch/>
        </p:blipFill>
        <p:spPr bwMode="auto">
          <a:xfrm>
            <a:off x="0" y="1340768"/>
            <a:ext cx="4875337" cy="4413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AD727D-4BE2-5540-8506-B7043EC8F933}"/>
              </a:ext>
            </a:extLst>
          </p:cNvPr>
          <p:cNvSpPr txBox="1"/>
          <p:nvPr/>
        </p:nvSpPr>
        <p:spPr>
          <a:xfrm>
            <a:off x="457200" y="6172896"/>
            <a:ext cx="5552861"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830" y="5454332"/>
            <a:ext cx="2105502" cy="140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6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F614-58BF-144E-B9BF-86B11734F17C}"/>
              </a:ext>
            </a:extLst>
          </p:cNvPr>
          <p:cNvSpPr>
            <a:spLocks noGrp="1"/>
          </p:cNvSpPr>
          <p:nvPr>
            <p:ph type="title"/>
          </p:nvPr>
        </p:nvSpPr>
        <p:spPr>
          <a:xfrm>
            <a:off x="457200" y="118271"/>
            <a:ext cx="8229600" cy="1143000"/>
          </a:xfrm>
        </p:spPr>
        <p:txBody>
          <a:bodyPr/>
          <a:lstStyle/>
          <a:p>
            <a:r>
              <a:rPr lang="en-US" dirty="0">
                <a:solidFill>
                  <a:srgbClr val="0000CC"/>
                </a:solidFill>
              </a:rPr>
              <a:t>Ventilation is key !</a:t>
            </a:r>
          </a:p>
        </p:txBody>
      </p:sp>
      <p:sp>
        <p:nvSpPr>
          <p:cNvPr id="4" name="Content Placeholder 3">
            <a:extLst>
              <a:ext uri="{FF2B5EF4-FFF2-40B4-BE49-F238E27FC236}">
                <a16:creationId xmlns:a16="http://schemas.microsoft.com/office/drawing/2014/main" id="{5D0A7822-78AF-E445-8DBF-E833937076F3}"/>
              </a:ext>
            </a:extLst>
          </p:cNvPr>
          <p:cNvSpPr>
            <a:spLocks noGrp="1"/>
          </p:cNvSpPr>
          <p:nvPr>
            <p:ph sz="half" idx="2"/>
          </p:nvPr>
        </p:nvSpPr>
        <p:spPr>
          <a:xfrm>
            <a:off x="4572000" y="1261271"/>
            <a:ext cx="4038600" cy="4525963"/>
          </a:xfrm>
        </p:spPr>
        <p:txBody>
          <a:bodyPr>
            <a:normAutofit/>
          </a:bodyPr>
          <a:lstStyle/>
          <a:p>
            <a:r>
              <a:rPr lang="en-US" dirty="0"/>
              <a:t>MR.SOPA if no ↑ HR/no chest </a:t>
            </a:r>
            <a:r>
              <a:rPr lang="en-US" dirty="0" err="1"/>
              <a:t>mmt</a:t>
            </a:r>
            <a:r>
              <a:rPr lang="en-US" dirty="0"/>
              <a:t> after 15 secs</a:t>
            </a:r>
          </a:p>
          <a:p>
            <a:endParaRPr lang="en-US" dirty="0"/>
          </a:p>
          <a:p>
            <a:r>
              <a:rPr lang="en-US" dirty="0"/>
              <a:t>If HR low despite ventilation, alternate airway and 30 secs PPV </a:t>
            </a:r>
          </a:p>
          <a:p>
            <a:endParaRPr lang="en-US" dirty="0"/>
          </a:p>
          <a:p>
            <a:r>
              <a:rPr lang="en-US" dirty="0"/>
              <a:t>Saturation targets unchanged </a:t>
            </a:r>
          </a:p>
        </p:txBody>
      </p:sp>
      <p:pic>
        <p:nvPicPr>
          <p:cNvPr id="6" name="Picture 4" descr="Image">
            <a:extLst>
              <a:ext uri="{FF2B5EF4-FFF2-40B4-BE49-F238E27FC236}">
                <a16:creationId xmlns:a16="http://schemas.microsoft.com/office/drawing/2014/main" id="{4C2A3389-4487-EA4A-A0F4-FC4AD4A70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3" t="28383" r="49084" b="33946"/>
          <a:stretch/>
        </p:blipFill>
        <p:spPr bwMode="auto">
          <a:xfrm>
            <a:off x="477314" y="1261271"/>
            <a:ext cx="3625274" cy="47085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75515E-C2B7-F148-A4AE-97E583307F6B}"/>
              </a:ext>
            </a:extLst>
          </p:cNvPr>
          <p:cNvSpPr txBox="1"/>
          <p:nvPr/>
        </p:nvSpPr>
        <p:spPr>
          <a:xfrm>
            <a:off x="426577" y="6204090"/>
            <a:ext cx="4606419"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sp>
        <p:nvSpPr>
          <p:cNvPr id="8" name="Oval 7">
            <a:extLst>
              <a:ext uri="{FF2B5EF4-FFF2-40B4-BE49-F238E27FC236}">
                <a16:creationId xmlns:a16="http://schemas.microsoft.com/office/drawing/2014/main" id="{8AF4B4E4-C578-F74D-BA94-DCE3E25FA5F9}"/>
              </a:ext>
            </a:extLst>
          </p:cNvPr>
          <p:cNvSpPr/>
          <p:nvPr/>
        </p:nvSpPr>
        <p:spPr>
          <a:xfrm>
            <a:off x="1223628" y="3140661"/>
            <a:ext cx="2376264" cy="288032"/>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20DE3C1A-8AF3-BD46-AEF5-BF1FA194EE1C}"/>
              </a:ext>
            </a:extLst>
          </p:cNvPr>
          <p:cNvSpPr txBox="1"/>
          <p:nvPr/>
        </p:nvSpPr>
        <p:spPr>
          <a:xfrm>
            <a:off x="4082474" y="2348880"/>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61A585D5-C362-BE4C-AA02-7C27563CF520}"/>
              </a:ext>
            </a:extLst>
          </p:cNvPr>
          <p:cNvSpPr/>
          <p:nvPr/>
        </p:nvSpPr>
        <p:spPr>
          <a:xfrm>
            <a:off x="1435516" y="5350907"/>
            <a:ext cx="1872208" cy="288032"/>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C00000"/>
              </a:solidFill>
            </a:endParaRPr>
          </a:p>
        </p:txBody>
      </p:sp>
      <p:pic>
        <p:nvPicPr>
          <p:cNvPr id="11"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656" y="5522359"/>
            <a:ext cx="1937356" cy="129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3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5563-700A-644C-BD75-993BBCEBD774}"/>
              </a:ext>
            </a:extLst>
          </p:cNvPr>
          <p:cNvSpPr>
            <a:spLocks noGrp="1"/>
          </p:cNvSpPr>
          <p:nvPr>
            <p:ph type="title"/>
          </p:nvPr>
        </p:nvSpPr>
        <p:spPr>
          <a:xfrm>
            <a:off x="457200" y="6648"/>
            <a:ext cx="8229600" cy="1143000"/>
          </a:xfrm>
        </p:spPr>
        <p:txBody>
          <a:bodyPr/>
          <a:lstStyle/>
          <a:p>
            <a:r>
              <a:rPr lang="en-US" dirty="0">
                <a:solidFill>
                  <a:srgbClr val="0000CC"/>
                </a:solidFill>
              </a:rPr>
              <a:t>Circulatory support </a:t>
            </a:r>
          </a:p>
        </p:txBody>
      </p:sp>
      <p:sp>
        <p:nvSpPr>
          <p:cNvPr id="4" name="Content Placeholder 3">
            <a:extLst>
              <a:ext uri="{FF2B5EF4-FFF2-40B4-BE49-F238E27FC236}">
                <a16:creationId xmlns:a16="http://schemas.microsoft.com/office/drawing/2014/main" id="{78423A00-3514-F44D-AB66-4A8965D42668}"/>
              </a:ext>
            </a:extLst>
          </p:cNvPr>
          <p:cNvSpPr>
            <a:spLocks noGrp="1"/>
          </p:cNvSpPr>
          <p:nvPr>
            <p:ph sz="half" idx="2"/>
          </p:nvPr>
        </p:nvSpPr>
        <p:spPr>
          <a:xfrm>
            <a:off x="4627240" y="1388214"/>
            <a:ext cx="4038600" cy="4525963"/>
          </a:xfrm>
        </p:spPr>
        <p:txBody>
          <a:bodyPr/>
          <a:lstStyle/>
          <a:p>
            <a:r>
              <a:rPr lang="en-US" sz="2600" dirty="0"/>
              <a:t>30 seconds PPV via AA</a:t>
            </a:r>
          </a:p>
          <a:p>
            <a:endParaRPr lang="en-US" sz="2600" dirty="0"/>
          </a:p>
          <a:p>
            <a:r>
              <a:rPr lang="en-US" sz="2600" dirty="0"/>
              <a:t>CC if HR &lt; 60. 3:1 ratio and 100% FiO2</a:t>
            </a:r>
          </a:p>
          <a:p>
            <a:endParaRPr lang="en-US" sz="2600" dirty="0"/>
          </a:p>
          <a:p>
            <a:r>
              <a:rPr lang="en-US" sz="2600" dirty="0"/>
              <a:t>If no ↑HR: “CARDIO”</a:t>
            </a:r>
          </a:p>
          <a:p>
            <a:endParaRPr lang="en-US" sz="2600" dirty="0"/>
          </a:p>
          <a:p>
            <a:r>
              <a:rPr lang="en-US" sz="2600" dirty="0"/>
              <a:t>If HR &lt; 60 after 60 secs CC→ epinephrine</a:t>
            </a:r>
          </a:p>
          <a:p>
            <a:endParaRPr lang="en-US" dirty="0"/>
          </a:p>
          <a:p>
            <a:endParaRPr lang="en-US" dirty="0"/>
          </a:p>
        </p:txBody>
      </p:sp>
      <p:pic>
        <p:nvPicPr>
          <p:cNvPr id="5" name="Content Placeholder 4" descr="Image">
            <a:extLst>
              <a:ext uri="{FF2B5EF4-FFF2-40B4-BE49-F238E27FC236}">
                <a16:creationId xmlns:a16="http://schemas.microsoft.com/office/drawing/2014/main" id="{DDE94F4C-BE30-664A-8044-6DF3DE05795C}"/>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8072" t="65863" r="47421"/>
          <a:stretch/>
        </p:blipFill>
        <p:spPr bwMode="auto">
          <a:xfrm>
            <a:off x="276030" y="1392378"/>
            <a:ext cx="4219772" cy="4765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FA487D-7FA3-AF46-9AE6-7B38388CB2A0}"/>
              </a:ext>
            </a:extLst>
          </p:cNvPr>
          <p:cNvSpPr txBox="1"/>
          <p:nvPr/>
        </p:nvSpPr>
        <p:spPr>
          <a:xfrm>
            <a:off x="457200" y="6200383"/>
            <a:ext cx="5117131" cy="400110"/>
          </a:xfrm>
          <a:prstGeom prst="rect">
            <a:avLst/>
          </a:prstGeom>
          <a:noFill/>
        </p:spPr>
        <p:txBody>
          <a:bodyPr wrap="square" rtlCol="0">
            <a:spAutoFit/>
          </a:bodyPr>
          <a:lstStyle/>
          <a:p>
            <a:pPr fontAlgn="base"/>
            <a:r>
              <a:rPr lang="en-CA" sz="1000" b="1" dirty="0"/>
              <a:t>Textbook of Neonatal Resuscitation, 8th Ed. </a:t>
            </a:r>
            <a:r>
              <a:rPr lang="en-CA" sz="1000" dirty="0"/>
              <a:t>By American Academy of Pediatrics and American Heart Association. Edited by Gary M. Weiner and Jeanette Zaichkin</a:t>
            </a:r>
          </a:p>
        </p:txBody>
      </p:sp>
      <p:pic>
        <p:nvPicPr>
          <p:cNvPr id="7" name="Picture 4" descr="Healthy Child Uganda | Our Partners and Funders">
            <a:extLst>
              <a:ext uri="{FF2B5EF4-FFF2-40B4-BE49-F238E27FC236}">
                <a16:creationId xmlns:a16="http://schemas.microsoft.com/office/drawing/2014/main" id="{E2087335-D55D-A44A-B183-8BE5692AE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835" y="5445225"/>
            <a:ext cx="2119165"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9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3689</TotalTime>
  <Words>5110</Words>
  <Application>Microsoft Macintosh PowerPoint</Application>
  <PresentationFormat>On-screen Show (4:3)</PresentationFormat>
  <Paragraphs>369</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NRP 8th edition in Canada: a review of new recommendations and their rationale </vt:lpstr>
      <vt:lpstr>Disclosure Statement</vt:lpstr>
      <vt:lpstr>Objectives </vt:lpstr>
      <vt:lpstr>PowerPoint Presentation</vt:lpstr>
      <vt:lpstr>PowerPoint Presentation</vt:lpstr>
      <vt:lpstr>Preparing for resuscitation</vt:lpstr>
      <vt:lpstr>The “Golden minute”</vt:lpstr>
      <vt:lpstr>Ventilation is key !</vt:lpstr>
      <vt:lpstr>Circulatory support </vt:lpstr>
      <vt:lpstr>Medications </vt:lpstr>
      <vt:lpstr>Additional considerations</vt:lpstr>
      <vt:lpstr>Objective -2</vt:lpstr>
      <vt:lpstr>Timing of umbilical cord clamping</vt:lpstr>
      <vt:lpstr>Timing of CC for non-vigorous babies </vt:lpstr>
      <vt:lpstr>Umbilical Cord Milking (UCM)</vt:lpstr>
      <vt:lpstr>Cord Milking versus DCC</vt:lpstr>
      <vt:lpstr>PowerPoint Presentation</vt:lpstr>
      <vt:lpstr>Sustained Lung Inflation(SLI)</vt:lpstr>
      <vt:lpstr>Epinephrine dosing</vt:lpstr>
      <vt:lpstr>PowerPoint Presentation</vt:lpstr>
      <vt:lpstr>Epinephrine</vt:lpstr>
      <vt:lpstr>Timing of discontinuation of resuscitation</vt:lpstr>
      <vt:lpstr>PowerPoint Presentation</vt:lpstr>
      <vt:lpstr>Outcomes of newborn infants who received ≥ 20 min of CPR after birth</vt:lpstr>
      <vt:lpstr>Timing for discontinuation</vt:lpstr>
      <vt:lpstr>Objectives 3</vt:lpstr>
      <vt:lpstr>Administrative/Educational Changes </vt:lpstr>
      <vt:lpstr>Course Format in Canada </vt:lpstr>
      <vt:lpstr>Online Learning Assessment </vt:lpstr>
      <vt:lpstr>Implementation in Canada</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Hill</dc:creator>
  <cp:lastModifiedBy>Emer Finan</cp:lastModifiedBy>
  <cp:revision>93</cp:revision>
  <dcterms:created xsi:type="dcterms:W3CDTF">2011-10-19T14:22:10Z</dcterms:created>
  <dcterms:modified xsi:type="dcterms:W3CDTF">2021-11-05T15:41:31Z</dcterms:modified>
</cp:coreProperties>
</file>